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6858000" cx="12192000"/>
  <p:notesSz cx="6858000" cy="9144000"/>
  <p:embeddedFontLst>
    <p:embeddedFont>
      <p:font typeface="Nunito SemiBold"/>
      <p:regular r:id="rId22"/>
      <p:bold r:id="rId23"/>
      <p:italic r:id="rId24"/>
      <p:boldItalic r:id="rId25"/>
    </p:embeddedFont>
    <p:embeddedFont>
      <p:font typeface="Nuni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2DCD2D-C714-4F5B-83B7-B469F0B22876}">
  <a:tblStyle styleId="{022DCD2D-C714-4F5B-83B7-B469F0B22876}"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NunitoSemiBold-regular.fntdata"/><Relationship Id="rId21" Type="http://schemas.openxmlformats.org/officeDocument/2006/relationships/slide" Target="slides/slide15.xml"/><Relationship Id="rId24" Type="http://schemas.openxmlformats.org/officeDocument/2006/relationships/font" Target="fonts/NunitoSemiBold-italic.fntdata"/><Relationship Id="rId23" Type="http://schemas.openxmlformats.org/officeDocument/2006/relationships/font" Target="fonts/NunitoSemiBold-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Nunito-regular.fntdata"/><Relationship Id="rId25" Type="http://schemas.openxmlformats.org/officeDocument/2006/relationships/font" Target="fonts/NunitoSemiBold-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9" name="Google Shape;31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02" name="Google Shape;40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11" name="Google Shape;411;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21" name="Google Shape;421;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31" name="Google Shape;431;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43" name="Google Shape;443;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25" name="Google Shape;32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3" name="Google Shape;33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3" name="Google Shape;34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54" name="Google Shape;35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62" name="Google Shape;36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74" name="Google Shape;37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83" name="Google Shape;38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93" name="Google Shape;393;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1.png"/><Relationship Id="rId4" Type="http://schemas.openxmlformats.org/officeDocument/2006/relationships/image" Target="../media/image40.png"/><Relationship Id="rId5" Type="http://schemas.openxmlformats.org/officeDocument/2006/relationships/image" Target="../media/image4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9.png"/><Relationship Id="rId4" Type="http://schemas.openxmlformats.org/officeDocument/2006/relationships/image" Target="../media/image21.png"/><Relationship Id="rId5" Type="http://schemas.openxmlformats.org/officeDocument/2006/relationships/image" Target="../media/image40.png"/><Relationship Id="rId6" Type="http://schemas.openxmlformats.org/officeDocument/2006/relationships/image" Target="../media/image4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4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7" cy="6867143"/>
            <a:chOff x="0" y="-446"/>
            <a:chExt cx="8094367" cy="6867143"/>
          </a:xfrm>
        </p:grpSpPr>
        <p:pic>
          <p:nvPicPr>
            <p:cNvPr descr="Image" id="20" name="Google Shape;20;p2"/>
            <p:cNvPicPr preferRelativeResize="0"/>
            <p:nvPr/>
          </p:nvPicPr>
          <p:blipFill rotWithShape="1">
            <a:blip r:embed="rId4">
              <a:alphaModFix/>
            </a:blip>
            <a:srcRect b="367" l="0" r="0" t="0"/>
            <a:stretch/>
          </p:blipFill>
          <p:spPr>
            <a:xfrm>
              <a:off x="0" y="3695"/>
              <a:ext cx="8094367"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22" name="Google Shape;22;p2"/>
          <p:cNvCxnSpPr/>
          <p:nvPr/>
        </p:nvCxnSpPr>
        <p:spPr>
          <a:xfrm>
            <a:off x="6257924" y="3493138"/>
            <a:ext cx="5369400"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Nunito"/>
                <a:ea typeface="Nunito"/>
                <a:cs typeface="Nunito"/>
                <a:sym typeface="Nunito"/>
              </a:rPr>
              <a:t>© 2021 KOKO Networks Limited – Proprietary &amp; Confidential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1" cy="6861792"/>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2021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2021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61"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2021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b="0" i="0" sz="1400" u="none" cap="none" strike="noStrike">
              <a:solidFill>
                <a:srgbClr val="000000"/>
              </a:solidFill>
              <a:latin typeface="Arial"/>
              <a:ea typeface="Arial"/>
              <a:cs typeface="Arial"/>
              <a:sym typeface="Arial"/>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Nunito"/>
                <a:ea typeface="Nunito"/>
                <a:cs typeface="Nunito"/>
                <a:sym typeface="Nunito"/>
              </a:rPr>
              <a:t>© 2021 KOKO Networks Limited – Proprietary &amp; Confidential </a:t>
            </a:r>
            <a:endParaRPr b="1" i="0" sz="1400" u="none" cap="none" strike="noStrike">
              <a:solidFill>
                <a:srgbClr val="000000"/>
              </a:solidFill>
              <a:latin typeface="Arial"/>
              <a:ea typeface="Arial"/>
              <a:cs typeface="Arial"/>
              <a:sym typeface="Arial"/>
            </a:endParaRPr>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b="0" i="0" sz="1400" u="none" cap="none" strike="noStrike">
              <a:solidFill>
                <a:srgbClr val="000000"/>
              </a:solidFill>
              <a:latin typeface="Arial"/>
              <a:ea typeface="Arial"/>
              <a:cs typeface="Arial"/>
              <a:sym typeface="Arial"/>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b="0" i="0" sz="1400" u="none" cap="none" strike="noStrike">
              <a:solidFill>
                <a:srgbClr val="000000"/>
              </a:solidFill>
              <a:latin typeface="Arial"/>
              <a:ea typeface="Arial"/>
              <a:cs typeface="Arial"/>
              <a:sym typeface="Arial"/>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Nunito"/>
                <a:ea typeface="Nunito"/>
                <a:cs typeface="Nunito"/>
                <a:sym typeface="Nunito"/>
              </a:rPr>
              <a:t>© 2021 KOKO Networks Limited – Proprietary &amp; Confidential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Nunito"/>
                <a:ea typeface="Nunito"/>
                <a:cs typeface="Nunito"/>
                <a:sym typeface="Nunito"/>
              </a:rPr>
              <a:t>© 2021 KOKO Networks Limited – Proprietary &amp; Confidential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8"/>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00"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500" cy="3467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Nunito"/>
                <a:ea typeface="Nunito"/>
                <a:cs typeface="Nunito"/>
                <a:sym typeface="Nunito"/>
              </a:rPr>
              <a:t>© 2021 KOKO Networks Limited – Proprietary &amp; Confidential </a:t>
            </a:r>
            <a:endParaRPr b="0" i="0" sz="1400" u="none" cap="none" strike="noStrike">
              <a:solidFill>
                <a:srgbClr val="000000"/>
              </a:solidFill>
              <a:latin typeface="Arial"/>
              <a:ea typeface="Arial"/>
              <a:cs typeface="Arial"/>
              <a:sym typeface="Arial"/>
            </a:endParaRPr>
          </a:p>
        </p:txBody>
      </p:sp>
      <p:sp>
        <p:nvSpPr>
          <p:cNvPr id="151" name="Google Shape;151;p17"/>
          <p:cNvSpPr txBox="1"/>
          <p:nvPr/>
        </p:nvSpPr>
        <p:spPr>
          <a:xfrm>
            <a:off x="6994525"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Nunito SemiBold"/>
                <a:ea typeface="Nunito SemiBold"/>
                <a:cs typeface="Nunito SemiBold"/>
                <a:sym typeface="Nunito SemiBold"/>
              </a:rPr>
              <a:t>Table of Contents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0"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400"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4" y="6400801"/>
            <a:ext cx="673587" cy="457199"/>
          </a:xfrm>
          <a:prstGeom prst="rect">
            <a:avLst/>
          </a:prstGeom>
          <a:noFill/>
          <a:ln>
            <a:noFill/>
          </a:ln>
        </p:spPr>
      </p:pic>
      <p:sp>
        <p:nvSpPr>
          <p:cNvPr id="158" name="Google Shape;158;p18"/>
          <p:cNvSpPr txBox="1"/>
          <p:nvPr/>
        </p:nvSpPr>
        <p:spPr>
          <a:xfrm>
            <a:off x="-1" y="6603588"/>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Nunito"/>
                <a:ea typeface="Nunito"/>
                <a:cs typeface="Nunito"/>
                <a:sym typeface="Nunito"/>
              </a:rPr>
              <a:t>© 2021 KOKO Networks Limited – Proprietary &amp; Confidential </a:t>
            </a:r>
            <a:endParaRPr b="0" i="0" sz="1400" u="none" cap="none" strike="noStrike">
              <a:solidFill>
                <a:srgbClr val="000000"/>
              </a:solidFill>
              <a:latin typeface="Arial"/>
              <a:ea typeface="Arial"/>
              <a:cs typeface="Arial"/>
              <a:sym typeface="Arial"/>
            </a:endParaRPr>
          </a:p>
        </p:txBody>
      </p:sp>
      <p:cxnSp>
        <p:nvCxnSpPr>
          <p:cNvPr id="159" name="Google Shape;159;p18"/>
          <p:cNvCxnSpPr/>
          <p:nvPr/>
        </p:nvCxnSpPr>
        <p:spPr>
          <a:xfrm>
            <a:off x="-1" y="6387223"/>
            <a:ext cx="12198000" cy="13500"/>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5" name="Shape 165"/>
        <p:cNvGrpSpPr/>
        <p:nvPr/>
      </p:nvGrpSpPr>
      <p:grpSpPr>
        <a:xfrm>
          <a:off x="0" y="0"/>
          <a:ext cx="0" cy="0"/>
          <a:chOff x="0" y="0"/>
          <a:chExt cx="0" cy="0"/>
        </a:xfrm>
      </p:grpSpPr>
      <p:sp>
        <p:nvSpPr>
          <p:cNvPr id="166" name="Google Shape;166;p20"/>
          <p:cNvSpPr txBox="1"/>
          <p:nvPr>
            <p:ph type="title"/>
          </p:nvPr>
        </p:nvSpPr>
        <p:spPr>
          <a:xfrm>
            <a:off x="308429" y="300640"/>
            <a:ext cx="11513400" cy="480000"/>
          </a:xfrm>
          <a:prstGeom prst="rect">
            <a:avLst/>
          </a:prstGeom>
          <a:noFill/>
          <a:ln>
            <a:noFill/>
          </a:ln>
        </p:spPr>
        <p:txBody>
          <a:bodyPr anchorCtr="0" anchor="ctr" bIns="45700" lIns="90000" spcFirstLastPara="1" rIns="91425" wrap="square" tIns="45700">
            <a:no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20"/>
          <p:cNvSpPr txBox="1"/>
          <p:nvPr>
            <p:ph idx="1" type="body"/>
          </p:nvPr>
        </p:nvSpPr>
        <p:spPr>
          <a:xfrm>
            <a:off x="207537" y="896776"/>
            <a:ext cx="11513400" cy="5311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 name="Google Shape;168;p20"/>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69" name="Shape 169"/>
        <p:cNvGrpSpPr/>
        <p:nvPr/>
      </p:nvGrpSpPr>
      <p:grpSpPr>
        <a:xfrm>
          <a:off x="0" y="0"/>
          <a:ext cx="0" cy="0"/>
          <a:chOff x="0" y="0"/>
          <a:chExt cx="0" cy="0"/>
        </a:xfrm>
      </p:grpSpPr>
      <p:pic>
        <p:nvPicPr>
          <p:cNvPr id="170" name="Google Shape;170;p21"/>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71" name="Google Shape;171;p21"/>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72" name="Google Shape;172;p21"/>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3" name="Google Shape;173;p21"/>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74" name="Google Shape;174;p21"/>
          <p:cNvGrpSpPr/>
          <p:nvPr/>
        </p:nvGrpSpPr>
        <p:grpSpPr>
          <a:xfrm>
            <a:off x="0" y="-446"/>
            <a:ext cx="8094368" cy="6867144"/>
            <a:chOff x="0" y="-446"/>
            <a:chExt cx="8094368" cy="6867144"/>
          </a:xfrm>
        </p:grpSpPr>
        <p:pic>
          <p:nvPicPr>
            <p:cNvPr descr="Image" id="175" name="Google Shape;175;p21"/>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176" name="Google Shape;176;p21"/>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177" name="Google Shape;177;p21"/>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178" name="Google Shape;178;p21"/>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2000" u="none" cap="none" strike="noStrike">
                <a:solidFill>
                  <a:schemeClr val="dk1"/>
                </a:solidFill>
                <a:latin typeface="Nunito"/>
                <a:ea typeface="Nunito"/>
                <a:cs typeface="Nunito"/>
                <a:sym typeface="Nuni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9" name="Google Shape;179;p21"/>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24" name="Shape 24"/>
        <p:cNvGrpSpPr/>
        <p:nvPr/>
      </p:nvGrpSpPr>
      <p:grpSpPr>
        <a:xfrm>
          <a:off x="0" y="0"/>
          <a:ext cx="0" cy="0"/>
          <a:chOff x="0" y="0"/>
          <a:chExt cx="0" cy="0"/>
        </a:xfrm>
      </p:grpSpPr>
      <p:pic>
        <p:nvPicPr>
          <p:cNvPr descr="Image" id="25" name="Google Shape;25;p3"/>
          <p:cNvPicPr preferRelativeResize="0"/>
          <p:nvPr/>
        </p:nvPicPr>
        <p:blipFill rotWithShape="1">
          <a:blip r:embed="rId2">
            <a:alphaModFix/>
          </a:blip>
          <a:srcRect b="0" l="0" r="0" t="0"/>
          <a:stretch/>
        </p:blipFill>
        <p:spPr>
          <a:xfrm rot="10800000">
            <a:off x="11526724" y="6400801"/>
            <a:ext cx="673587" cy="457199"/>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1" y="1"/>
            <a:ext cx="1200150" cy="942974"/>
          </a:xfrm>
          <a:prstGeom prst="rect">
            <a:avLst/>
          </a:prstGeom>
          <a:noFill/>
          <a:ln>
            <a:noFill/>
          </a:ln>
        </p:spPr>
      </p:pic>
      <p:pic>
        <p:nvPicPr>
          <p:cNvPr descr="Image" id="27" name="Google Shape;27;p3"/>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28" name="Google Shape;28;p3"/>
          <p:cNvCxnSpPr/>
          <p:nvPr/>
        </p:nvCxnSpPr>
        <p:spPr>
          <a:xfrm>
            <a:off x="0" y="937662"/>
            <a:ext cx="12200400" cy="0"/>
          </a:xfrm>
          <a:prstGeom prst="straightConnector1">
            <a:avLst/>
          </a:prstGeom>
          <a:noFill/>
          <a:ln cap="flat" cmpd="sng" w="19050">
            <a:solidFill>
              <a:srgbClr val="65D9F8"/>
            </a:solidFill>
            <a:prstDash val="solid"/>
            <a:miter lim="400000"/>
            <a:headEnd len="sm" w="sm" type="none"/>
            <a:tailEnd len="sm" w="sm" type="none"/>
          </a:ln>
        </p:spPr>
      </p:cxnSp>
      <p:sp>
        <p:nvSpPr>
          <p:cNvPr id="29" name="Google Shape;29;p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0" name="Google Shape;30;p3"/>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Nunito"/>
                <a:ea typeface="Nunito"/>
                <a:cs typeface="Nunito"/>
                <a:sym typeface="Nunito"/>
              </a:rPr>
              <a:t>© 2021 KOKO Networks Limited – Proprietary &amp; Confidential </a:t>
            </a:r>
            <a:endParaRPr b="1" i="0" sz="1400" u="none" cap="none" strike="noStrike">
              <a:solidFill>
                <a:srgbClr val="000000"/>
              </a:solidFill>
              <a:latin typeface="Arial"/>
              <a:ea typeface="Arial"/>
              <a:cs typeface="Arial"/>
              <a:sym typeface="Arial"/>
            </a:endParaRPr>
          </a:p>
        </p:txBody>
      </p:sp>
      <p:sp>
        <p:nvSpPr>
          <p:cNvPr id="31" name="Google Shape;31;p3"/>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32" name="Google Shape;32;p3"/>
          <p:cNvCxnSpPr/>
          <p:nvPr/>
        </p:nvCxnSpPr>
        <p:spPr>
          <a:xfrm>
            <a:off x="-1" y="6387223"/>
            <a:ext cx="12198000" cy="13500"/>
          </a:xfrm>
          <a:prstGeom prst="straightConnector1">
            <a:avLst/>
          </a:prstGeom>
          <a:noFill/>
          <a:ln cap="flat" cmpd="sng" w="12700">
            <a:solidFill>
              <a:srgbClr val="000000"/>
            </a:solidFill>
            <a:prstDash val="solid"/>
            <a:miter lim="400000"/>
            <a:headEnd len="sm" w="sm" type="none"/>
            <a:tailEnd len="sm" w="sm" type="none"/>
          </a:ln>
        </p:spPr>
      </p:cxnSp>
      <p:sp>
        <p:nvSpPr>
          <p:cNvPr id="33" name="Google Shape;33;p3"/>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180" name="Shape 180"/>
        <p:cNvGrpSpPr/>
        <p:nvPr/>
      </p:nvGrpSpPr>
      <p:grpSpPr>
        <a:xfrm>
          <a:off x="0" y="0"/>
          <a:ext cx="0" cy="0"/>
          <a:chOff x="0" y="0"/>
          <a:chExt cx="0" cy="0"/>
        </a:xfrm>
      </p:grpSpPr>
      <p:pic>
        <p:nvPicPr>
          <p:cNvPr id="181" name="Google Shape;181;p22"/>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182" name="Google Shape;182;p2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83" name="Google Shape;183;p22"/>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84" name="Google Shape;184;p22"/>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85" name="Google Shape;185;p22"/>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6" name="Google Shape;186;p2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
        <p:nvSpPr>
          <p:cNvPr id="187" name="Google Shape;187;p22"/>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Nunito SemiBold"/>
                <a:ea typeface="Nunito SemiBold"/>
                <a:cs typeface="Nunito SemiBold"/>
                <a:sym typeface="Nunito SemiBold"/>
              </a:rPr>
              <a:t>Agenda</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188" name="Shape 188"/>
        <p:cNvGrpSpPr/>
        <p:nvPr/>
      </p:nvGrpSpPr>
      <p:grpSpPr>
        <a:xfrm>
          <a:off x="0" y="0"/>
          <a:ext cx="0" cy="0"/>
          <a:chOff x="0" y="0"/>
          <a:chExt cx="0" cy="0"/>
        </a:xfrm>
      </p:grpSpPr>
      <p:pic>
        <p:nvPicPr>
          <p:cNvPr descr="Image" id="189" name="Google Shape;189;p23"/>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190" name="Google Shape;190;p23"/>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91" name="Google Shape;191;p23"/>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92" name="Google Shape;192;p23"/>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93" name="Google Shape;193;p23"/>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94" name="Google Shape;194;p23"/>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
        <p:nvSpPr>
          <p:cNvPr id="195" name="Google Shape;195;p23"/>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196" name="Google Shape;196;p23"/>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97" name="Google Shape;197;p23"/>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98" name="Shape 198"/>
        <p:cNvGrpSpPr/>
        <p:nvPr/>
      </p:nvGrpSpPr>
      <p:grpSpPr>
        <a:xfrm>
          <a:off x="0" y="0"/>
          <a:ext cx="0" cy="0"/>
          <a:chOff x="0" y="0"/>
          <a:chExt cx="0" cy="0"/>
        </a:xfrm>
      </p:grpSpPr>
      <p:pic>
        <p:nvPicPr>
          <p:cNvPr descr="Image" id="199" name="Google Shape;199;p2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200" name="Google Shape;200;p2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201" name="Google Shape;201;p2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202" name="Google Shape;202;p2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203" name="Google Shape;203;p2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204" name="Google Shape;204;p24"/>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cxnSp>
        <p:nvCxnSpPr>
          <p:cNvPr id="205" name="Google Shape;205;p2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206" name="Google Shape;206;p2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207" name="Shape 207"/>
        <p:cNvGrpSpPr/>
        <p:nvPr/>
      </p:nvGrpSpPr>
      <p:grpSpPr>
        <a:xfrm>
          <a:off x="0" y="0"/>
          <a:ext cx="0" cy="0"/>
          <a:chOff x="0" y="0"/>
          <a:chExt cx="0" cy="0"/>
        </a:xfrm>
      </p:grpSpPr>
      <p:pic>
        <p:nvPicPr>
          <p:cNvPr id="208" name="Google Shape;208;p2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209" name="Google Shape;209;p2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10" name="Google Shape;210;p2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211" name="Google Shape;211;p2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12" name="Google Shape;212;p2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13" name="Google Shape;213;p2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14" name="Google Shape;214;p25"/>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215" name="Shape 215"/>
        <p:cNvGrpSpPr/>
        <p:nvPr/>
      </p:nvGrpSpPr>
      <p:grpSpPr>
        <a:xfrm>
          <a:off x="0" y="0"/>
          <a:ext cx="0" cy="0"/>
          <a:chOff x="0" y="0"/>
          <a:chExt cx="0" cy="0"/>
        </a:xfrm>
      </p:grpSpPr>
      <p:pic>
        <p:nvPicPr>
          <p:cNvPr id="216" name="Google Shape;216;p2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217" name="Google Shape;217;p2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18" name="Google Shape;218;p2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219" name="Google Shape;219;p2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20" name="Google Shape;220;p2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21" name="Google Shape;221;p2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2" name="Google Shape;222;p2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223" name="Shape 223"/>
        <p:cNvGrpSpPr/>
        <p:nvPr/>
      </p:nvGrpSpPr>
      <p:grpSpPr>
        <a:xfrm>
          <a:off x="0" y="0"/>
          <a:ext cx="0" cy="0"/>
          <a:chOff x="0" y="0"/>
          <a:chExt cx="0" cy="0"/>
        </a:xfrm>
      </p:grpSpPr>
      <p:pic>
        <p:nvPicPr>
          <p:cNvPr id="224" name="Google Shape;224;p2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225" name="Google Shape;225;p2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26" name="Google Shape;226;p2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227" name="Google Shape;227;p2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28" name="Google Shape;228;p2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29" name="Google Shape;229;p2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0" name="Google Shape;230;p2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231" name="Shape 231"/>
        <p:cNvGrpSpPr/>
        <p:nvPr/>
      </p:nvGrpSpPr>
      <p:grpSpPr>
        <a:xfrm>
          <a:off x="0" y="0"/>
          <a:ext cx="0" cy="0"/>
          <a:chOff x="0" y="0"/>
          <a:chExt cx="0" cy="0"/>
        </a:xfrm>
      </p:grpSpPr>
      <p:pic>
        <p:nvPicPr>
          <p:cNvPr id="232" name="Google Shape;232;p2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233" name="Google Shape;233;p2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34" name="Google Shape;234;p2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235" name="Google Shape;235;p2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36" name="Google Shape;236;p2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37" name="Google Shape;237;p2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8" name="Google Shape;238;p2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239" name="Shape 239"/>
        <p:cNvGrpSpPr/>
        <p:nvPr/>
      </p:nvGrpSpPr>
      <p:grpSpPr>
        <a:xfrm>
          <a:off x="0" y="0"/>
          <a:ext cx="0" cy="0"/>
          <a:chOff x="0" y="0"/>
          <a:chExt cx="0" cy="0"/>
        </a:xfrm>
      </p:grpSpPr>
      <p:pic>
        <p:nvPicPr>
          <p:cNvPr id="240" name="Google Shape;240;p2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241" name="Google Shape;241;p2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42" name="Google Shape;242;p2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243" name="Google Shape;243;p2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44" name="Google Shape;244;p2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45" name="Google Shape;245;p2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6" name="Google Shape;246;p2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247" name="Shape 247"/>
        <p:cNvGrpSpPr/>
        <p:nvPr/>
      </p:nvGrpSpPr>
      <p:grpSpPr>
        <a:xfrm>
          <a:off x="0" y="0"/>
          <a:ext cx="0" cy="0"/>
          <a:chOff x="0" y="0"/>
          <a:chExt cx="0" cy="0"/>
        </a:xfrm>
      </p:grpSpPr>
      <p:pic>
        <p:nvPicPr>
          <p:cNvPr id="248" name="Google Shape;248;p3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249" name="Google Shape;249;p3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50" name="Google Shape;250;p3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251" name="Google Shape;251;p3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52" name="Google Shape;252;p3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53" name="Google Shape;253;p3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4" name="Google Shape;254;p3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255" name="Shape 255"/>
        <p:cNvGrpSpPr/>
        <p:nvPr/>
      </p:nvGrpSpPr>
      <p:grpSpPr>
        <a:xfrm>
          <a:off x="0" y="0"/>
          <a:ext cx="0" cy="0"/>
          <a:chOff x="0" y="0"/>
          <a:chExt cx="0" cy="0"/>
        </a:xfrm>
      </p:grpSpPr>
      <p:pic>
        <p:nvPicPr>
          <p:cNvPr id="256" name="Google Shape;256;p3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257" name="Google Shape;257;p3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58" name="Google Shape;258;p3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259" name="Google Shape;259;p3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60" name="Google Shape;260;p3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1" name="Google Shape;261;p3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62" name="Google Shape;262;p3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34" name="Shape 34"/>
        <p:cNvGrpSpPr/>
        <p:nvPr/>
      </p:nvGrpSpPr>
      <p:grpSpPr>
        <a:xfrm>
          <a:off x="0" y="0"/>
          <a:ext cx="0" cy="0"/>
          <a:chOff x="0" y="0"/>
          <a:chExt cx="0" cy="0"/>
        </a:xfrm>
      </p:grpSpPr>
      <p:pic>
        <p:nvPicPr>
          <p:cNvPr id="35" name="Google Shape;35;p4"/>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36" name="Google Shape;36;p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37" name="Google Shape;37;p4"/>
          <p:cNvCxnSpPr/>
          <p:nvPr/>
        </p:nvCxnSpPr>
        <p:spPr>
          <a:xfrm>
            <a:off x="6844319" y="2748104"/>
            <a:ext cx="4877700" cy="0"/>
          </a:xfrm>
          <a:prstGeom prst="straightConnector1">
            <a:avLst/>
          </a:prstGeom>
          <a:noFill/>
          <a:ln cap="flat" cmpd="sng" w="12700">
            <a:solidFill>
              <a:srgbClr val="000000"/>
            </a:solidFill>
            <a:prstDash val="solid"/>
            <a:miter lim="400000"/>
            <a:headEnd len="sm" w="sm" type="none"/>
            <a:tailEnd len="sm" w="sm" type="none"/>
          </a:ln>
        </p:spPr>
      </p:cxnSp>
      <p:cxnSp>
        <p:nvCxnSpPr>
          <p:cNvPr id="38" name="Google Shape;38;p4"/>
          <p:cNvCxnSpPr/>
          <p:nvPr/>
        </p:nvCxnSpPr>
        <p:spPr>
          <a:xfrm>
            <a:off x="5550882" y="2748104"/>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39" name="Google Shape;39;p4"/>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2021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40" name="Google Shape;40;p4"/>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Nunito"/>
                <a:ea typeface="Nunito"/>
                <a:cs typeface="Nunito"/>
                <a:sym typeface="Nunito"/>
              </a:rPr>
              <a:t>Agenda</a:t>
            </a:r>
            <a:endParaRPr b="1" i="0" sz="1400" u="none" cap="none" strike="noStrike">
              <a:solidFill>
                <a:srgbClr val="000000"/>
              </a:solidFill>
              <a:latin typeface="Nunito"/>
              <a:ea typeface="Nunito"/>
              <a:cs typeface="Nunito"/>
              <a:sym typeface="Nunito"/>
            </a:endParaRPr>
          </a:p>
        </p:txBody>
      </p:sp>
      <p:sp>
        <p:nvSpPr>
          <p:cNvPr id="41" name="Google Shape;41;p4"/>
          <p:cNvSpPr txBox="1"/>
          <p:nvPr>
            <p:ph idx="1" type="subTitle"/>
          </p:nvPr>
        </p:nvSpPr>
        <p:spPr>
          <a:xfrm>
            <a:off x="7297525" y="2862025"/>
            <a:ext cx="4435500" cy="35619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SzPts val="2800"/>
              <a:buNone/>
              <a:defRPr/>
            </a:lvl1pPr>
            <a:lvl2pPr lvl="1" algn="l">
              <a:lnSpc>
                <a:spcPct val="90000"/>
              </a:lnSpc>
              <a:spcBef>
                <a:spcPts val="1000"/>
              </a:spcBef>
              <a:spcAft>
                <a:spcPts val="0"/>
              </a:spcAft>
              <a:buSzPts val="2400"/>
              <a:buNone/>
              <a:defRPr/>
            </a:lvl2pPr>
            <a:lvl3pPr lvl="2" algn="l">
              <a:lnSpc>
                <a:spcPct val="90000"/>
              </a:lnSpc>
              <a:spcBef>
                <a:spcPts val="1000"/>
              </a:spcBef>
              <a:spcAft>
                <a:spcPts val="0"/>
              </a:spcAft>
              <a:buSzPts val="2000"/>
              <a:buNone/>
              <a:defRPr/>
            </a:lvl3pPr>
            <a:lvl4pPr lvl="3" algn="l">
              <a:lnSpc>
                <a:spcPct val="90000"/>
              </a:lnSpc>
              <a:spcBef>
                <a:spcPts val="1000"/>
              </a:spcBef>
              <a:spcAft>
                <a:spcPts val="0"/>
              </a:spcAft>
              <a:buSzPts val="1800"/>
              <a:buNone/>
              <a:defRPr/>
            </a:lvl4pPr>
            <a:lvl5pPr lvl="4" algn="l">
              <a:lnSpc>
                <a:spcPct val="90000"/>
              </a:lnSpc>
              <a:spcBef>
                <a:spcPts val="1000"/>
              </a:spcBef>
              <a:spcAft>
                <a:spcPts val="0"/>
              </a:spcAft>
              <a:buSzPts val="1800"/>
              <a:buNone/>
              <a:defRPr/>
            </a:lvl5pPr>
            <a:lvl6pPr lvl="5" algn="l">
              <a:lnSpc>
                <a:spcPct val="90000"/>
              </a:lnSpc>
              <a:spcBef>
                <a:spcPts val="1000"/>
              </a:spcBef>
              <a:spcAft>
                <a:spcPts val="0"/>
              </a:spcAft>
              <a:buSzPts val="1800"/>
              <a:buNone/>
              <a:defRPr/>
            </a:lvl6pPr>
            <a:lvl7pPr lvl="6" algn="l">
              <a:lnSpc>
                <a:spcPct val="90000"/>
              </a:lnSpc>
              <a:spcBef>
                <a:spcPts val="1000"/>
              </a:spcBef>
              <a:spcAft>
                <a:spcPts val="0"/>
              </a:spcAft>
              <a:buSzPts val="1800"/>
              <a:buNone/>
              <a:defRPr/>
            </a:lvl7pPr>
            <a:lvl8pPr lvl="7" algn="l">
              <a:lnSpc>
                <a:spcPct val="90000"/>
              </a:lnSpc>
              <a:spcBef>
                <a:spcPts val="1000"/>
              </a:spcBef>
              <a:spcAft>
                <a:spcPts val="0"/>
              </a:spcAft>
              <a:buSzPts val="1800"/>
              <a:buNone/>
              <a:defRPr/>
            </a:lvl8pPr>
            <a:lvl9pPr lvl="8" algn="l">
              <a:lnSpc>
                <a:spcPct val="90000"/>
              </a:lnSpc>
              <a:spcBef>
                <a:spcPts val="100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263" name="Shape 263"/>
        <p:cNvGrpSpPr/>
        <p:nvPr/>
      </p:nvGrpSpPr>
      <p:grpSpPr>
        <a:xfrm>
          <a:off x="0" y="0"/>
          <a:ext cx="0" cy="0"/>
          <a:chOff x="0" y="0"/>
          <a:chExt cx="0" cy="0"/>
        </a:xfrm>
      </p:grpSpPr>
      <p:pic>
        <p:nvPicPr>
          <p:cNvPr id="264" name="Google Shape;264;p3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265" name="Google Shape;265;p3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66" name="Google Shape;266;p3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267" name="Google Shape;267;p3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68" name="Google Shape;268;p3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69" name="Google Shape;269;p3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0" name="Google Shape;270;p3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271" name="Shape 271"/>
        <p:cNvGrpSpPr/>
        <p:nvPr/>
      </p:nvGrpSpPr>
      <p:grpSpPr>
        <a:xfrm>
          <a:off x="0" y="0"/>
          <a:ext cx="0" cy="0"/>
          <a:chOff x="0" y="0"/>
          <a:chExt cx="0" cy="0"/>
        </a:xfrm>
      </p:grpSpPr>
      <p:pic>
        <p:nvPicPr>
          <p:cNvPr id="272" name="Google Shape;272;p3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273" name="Google Shape;273;p3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4" name="Google Shape;274;p3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275" name="Google Shape;275;p3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76" name="Google Shape;276;p3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77" name="Google Shape;277;p3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8" name="Google Shape;278;p3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279" name="Shape 279"/>
        <p:cNvGrpSpPr/>
        <p:nvPr/>
      </p:nvGrpSpPr>
      <p:grpSpPr>
        <a:xfrm>
          <a:off x="0" y="0"/>
          <a:ext cx="0" cy="0"/>
          <a:chOff x="0" y="0"/>
          <a:chExt cx="0" cy="0"/>
        </a:xfrm>
      </p:grpSpPr>
      <p:pic>
        <p:nvPicPr>
          <p:cNvPr descr="Image" id="280" name="Google Shape;280;p34"/>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281" name="Google Shape;281;p34"/>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282" name="Google Shape;282;p34"/>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3" name="Google Shape;283;p34"/>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284" name="Google Shape;284;p34"/>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285" name="Shape 285"/>
        <p:cNvGrpSpPr/>
        <p:nvPr/>
      </p:nvGrpSpPr>
      <p:grpSpPr>
        <a:xfrm>
          <a:off x="0" y="0"/>
          <a:ext cx="0" cy="0"/>
          <a:chOff x="0" y="0"/>
          <a:chExt cx="0" cy="0"/>
        </a:xfrm>
      </p:grpSpPr>
      <p:pic>
        <p:nvPicPr>
          <p:cNvPr descr="Image" id="286" name="Google Shape;286;p3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287" name="Google Shape;287;p3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288" name="Google Shape;288;p35"/>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289" name="Google Shape;289;p3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290" name="Google Shape;290;p3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291" name="Google Shape;291;p35"/>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b="0" i="0" sz="1400" u="none" cap="none" strike="noStrike">
              <a:solidFill>
                <a:srgbClr val="000000"/>
              </a:solidFill>
              <a:latin typeface="Arial"/>
              <a:ea typeface="Arial"/>
              <a:cs typeface="Arial"/>
              <a:sym typeface="Arial"/>
            </a:endParaRPr>
          </a:p>
        </p:txBody>
      </p:sp>
      <p:sp>
        <p:nvSpPr>
          <p:cNvPr id="292" name="Google Shape;292;p35"/>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293" name="Google Shape;293;p35"/>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94" name="Google Shape;294;p3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295" name="Google Shape;295;p3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296" name="Shape 296"/>
        <p:cNvGrpSpPr/>
        <p:nvPr/>
      </p:nvGrpSpPr>
      <p:grpSpPr>
        <a:xfrm>
          <a:off x="0" y="0"/>
          <a:ext cx="0" cy="0"/>
          <a:chOff x="0" y="0"/>
          <a:chExt cx="0" cy="0"/>
        </a:xfrm>
      </p:grpSpPr>
      <p:pic>
        <p:nvPicPr>
          <p:cNvPr id="297" name="Google Shape;297;p36"/>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298" name="Google Shape;298;p36"/>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299" name="Google Shape;299;p36"/>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300" name="Google Shape;300;p3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301" name="Google Shape;301;p36"/>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302" name="Google Shape;302;p36"/>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303" name="Google Shape;303;p36"/>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b="0" i="0" sz="1400" u="none" cap="none" strike="noStrike">
              <a:solidFill>
                <a:srgbClr val="000000"/>
              </a:solidFill>
              <a:latin typeface="Arial"/>
              <a:ea typeface="Arial"/>
              <a:cs typeface="Arial"/>
              <a:sym typeface="Arial"/>
            </a:endParaRPr>
          </a:p>
        </p:txBody>
      </p:sp>
      <p:sp>
        <p:nvSpPr>
          <p:cNvPr id="304" name="Google Shape;304;p36"/>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5" name="Google Shape;305;p3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
        <p:nvSpPr>
          <p:cNvPr id="306" name="Google Shape;306;p36"/>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307" name="Google Shape;307;p3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b="0" i="0" sz="1400" u="none" cap="none" strike="noStrike">
              <a:solidFill>
                <a:srgbClr val="000000"/>
              </a:solidFill>
              <a:latin typeface="Arial"/>
              <a:ea typeface="Arial"/>
              <a:cs typeface="Arial"/>
              <a:sym typeface="Arial"/>
            </a:endParaRPr>
          </a:p>
        </p:txBody>
      </p:sp>
      <p:sp>
        <p:nvSpPr>
          <p:cNvPr id="308" name="Google Shape;308;p3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309" name="Shape 309"/>
        <p:cNvGrpSpPr/>
        <p:nvPr/>
      </p:nvGrpSpPr>
      <p:grpSpPr>
        <a:xfrm>
          <a:off x="0" y="0"/>
          <a:ext cx="0" cy="0"/>
          <a:chOff x="0" y="0"/>
          <a:chExt cx="0" cy="0"/>
        </a:xfrm>
      </p:grpSpPr>
      <p:pic>
        <p:nvPicPr>
          <p:cNvPr id="310" name="Google Shape;310;p3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311" name="Google Shape;311;p3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312" name="Google Shape;312;p3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313" name="Google Shape;313;p3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314" name="Google Shape;314;p3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5" name="Google Shape;315;p3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
        <p:nvSpPr>
          <p:cNvPr id="316" name="Google Shape;316;p3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Nunito SemiBold"/>
                <a:ea typeface="Nunito SemiBold"/>
                <a:cs typeface="Nunito SemiBold"/>
                <a:sym typeface="Nunito SemiBold"/>
              </a:rPr>
              <a:t>Table of Contents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1"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2021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1"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2021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3"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2021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2021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1" cy="6894993"/>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2021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Nunito"/>
                <a:ea typeface="Nunito"/>
                <a:cs typeface="Nunito"/>
                <a:sym typeface="Nunito"/>
              </a:rPr>
              <a:t>© 2021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3.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image" Target="../media/image24.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19" Type="http://schemas.openxmlformats.org/officeDocument/2006/relationships/slideLayout" Target="../slideLayouts/slideLayout35.xml"/><Relationship Id="rId6" Type="http://schemas.openxmlformats.org/officeDocument/2006/relationships/slideLayout" Target="../slideLayouts/slideLayout22.xml"/><Relationship Id="rId18" Type="http://schemas.openxmlformats.org/officeDocument/2006/relationships/slideLayout" Target="../slideLayouts/slideLayout34.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b="0"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b="0"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b="0"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pic>
        <p:nvPicPr>
          <p:cNvPr id="162" name="Google Shape;162;p19"/>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63" name="Google Shape;163;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Arial"/>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164" name="Google Shape;164;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ocs.google.com/spreadsheets/d/1MMW1xmEjPrPZwXNiF0AKEoO6MrH1HjX8b8jTCr0YaJE/edit?ts=5fd9f81c#gid=1745499452" TargetMode="External"/><Relationship Id="rId4" Type="http://schemas.openxmlformats.org/officeDocument/2006/relationships/hyperlink" Target="https://docs.google.com/document/d/1KGEkoJLMxb95WLeqgiLPCNw7J5blAU-nG8EUOWvTf_I/edit" TargetMode="External"/><Relationship Id="rId5" Type="http://schemas.openxmlformats.org/officeDocument/2006/relationships/hyperlink" Target="https://docs.google.com/presentation/d/1dhz5_MKLwWqGr8JzYIEwUyUINSQsFP_ywrG0kTzXWG0/edit#slide=id.gb0598563b0_0_4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docs.google.com/spreadsheets/d/1u8_yrukOmyozc-U8doSKNZHj9_eknP222JWg7WzTmdI/edit#gid=1247966962" TargetMode="External"/><Relationship Id="rId4" Type="http://schemas.openxmlformats.org/officeDocument/2006/relationships/image" Target="../media/image54.png"/><Relationship Id="rId5" Type="http://schemas.openxmlformats.org/officeDocument/2006/relationships/image" Target="../media/image56.png"/><Relationship Id="rId6" Type="http://schemas.openxmlformats.org/officeDocument/2006/relationships/hyperlink" Target="https://docs.google.com/spreadsheets/d/1u8_yrukOmyozc-U8doSKNZHj9_eknP222JWg7WzTmdI/edit#gid=124796696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docs.google.com/spreadsheets/d/1AKyCANeFQ_1qVOFiYl9r1YsJHpNanWMRmkIPIewnqic/edit?ts=5f3a2b07#gid=1844634417" TargetMode="External"/><Relationship Id="rId4" Type="http://schemas.openxmlformats.org/officeDocument/2006/relationships/image" Target="../media/image64.png"/><Relationship Id="rId5" Type="http://schemas.openxmlformats.org/officeDocument/2006/relationships/image" Target="../media/image6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docs.google.com/spreadsheets/d/1wSmWk_e3RZSPGkZzIxXPVA7kbJAeB2L1vV72QOu7JKQ/edit?ts=5e95aebe#gid=1297895038" TargetMode="External"/><Relationship Id="rId4" Type="http://schemas.openxmlformats.org/officeDocument/2006/relationships/image" Target="../media/image58.png"/><Relationship Id="rId5"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docs.google.com/spreadsheets/d/1wSmWk_e3RZSPGkZzIxXPVA7kbJAeB2L1vV72QOu7JKQ/edit?ts=5e95aebe#gid=1297895038" TargetMode="External"/><Relationship Id="rId4" Type="http://schemas.openxmlformats.org/officeDocument/2006/relationships/image" Target="../media/image63.png"/><Relationship Id="rId5" Type="http://schemas.openxmlformats.org/officeDocument/2006/relationships/image" Target="../media/image60.png"/><Relationship Id="rId6"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5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docs.google.com/spreadsheets/d/1ZkblzhsiABfhH31dwcxa7wwc7kO_07EQVnunjXgEXDg/edit#gid=677339407" TargetMode="External"/><Relationship Id="rId4" Type="http://schemas.openxmlformats.org/officeDocument/2006/relationships/hyperlink" Target="https://docs.google.com/spreadsheets/d/1Xw40rb4WLr4pGXcgp0hzOmp62fmknqiA9vtTm8dtTps/edit#gid=1582147535" TargetMode="External"/><Relationship Id="rId5" Type="http://schemas.openxmlformats.org/officeDocument/2006/relationships/image" Target="../media/image41.png"/><Relationship Id="rId6"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docs.google.com/spreadsheets/d/1XS2vIn32Y1LDfwRZ_Hkss-YMvdir0tjNXemWmk5Cjx8/edit#gid=2038842566" TargetMode="External"/><Relationship Id="rId4" Type="http://schemas.openxmlformats.org/officeDocument/2006/relationships/image" Target="../media/image42.png"/><Relationship Id="rId5"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docs.google.com/spreadsheets/d/1A6V0vxDmHZtW5sUxXaa9ILAjSpSpSho6_cmggkBMqmE/edit#gid=813953305" TargetMode="Externa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5.png"/><Relationship Id="rId4" Type="http://schemas.openxmlformats.org/officeDocument/2006/relationships/hyperlink" Target="https://docs.google.com/spreadsheets/d/1XS2vIn32Y1LDfwRZ_Hkss-YMvdir0tjNXemWmk5Cjx8/edit#gid=2038842566" TargetMode="External"/><Relationship Id="rId5"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docs.google.com/spreadsheets/d/1CKKZd0ElGDMnU0LnBUts4bkVIzphDPgep4yinPEbAxA/edit#gid=1829368833" TargetMode="External"/><Relationship Id="rId4" Type="http://schemas.openxmlformats.org/officeDocument/2006/relationships/image" Target="../media/image55.png"/><Relationship Id="rId5"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docs.google.com/spreadsheets/d/1XS2vIn32Y1LDfwRZ_Hkss-YMvdir0tjNXemWmk5Cjx8/edit#gid=2038842566" TargetMode="External"/><Relationship Id="rId4" Type="http://schemas.openxmlformats.org/officeDocument/2006/relationships/image" Target="../media/image48.png"/><Relationship Id="rId5"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docs.google.com/spreadsheets/d/1ZkblzhsiABfhH31dwcxa7wwc7kO_07EQVnunjXgEXDg/edit#gid=1211709663" TargetMode="External"/><Relationship Id="rId4" Type="http://schemas.openxmlformats.org/officeDocument/2006/relationships/image" Target="../media/image52.png"/><Relationship Id="rId5"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8"/>
          <p:cNvSpPr txBox="1"/>
          <p:nvPr>
            <p:ph type="title"/>
          </p:nvPr>
        </p:nvSpPr>
        <p:spPr>
          <a:xfrm>
            <a:off x="5895925" y="2681000"/>
            <a:ext cx="62613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000"/>
              <a:buNone/>
            </a:pPr>
            <a:r>
              <a:rPr b="0" lang="en-US" sz="3000">
                <a:latin typeface="Nunito SemiBold"/>
                <a:ea typeface="Nunito SemiBold"/>
                <a:cs typeface="Nunito SemiBold"/>
                <a:sym typeface="Nunito SemiBold"/>
              </a:rPr>
              <a:t>Production &amp; Deployment Report</a:t>
            </a:r>
            <a:endParaRPr b="0" sz="3000">
              <a:latin typeface="Nunito SemiBold"/>
              <a:ea typeface="Nunito SemiBold"/>
              <a:cs typeface="Nunito SemiBold"/>
              <a:sym typeface="Nunito SemiBold"/>
            </a:endParaRPr>
          </a:p>
        </p:txBody>
      </p:sp>
      <p:sp>
        <p:nvSpPr>
          <p:cNvPr id="322" name="Google Shape;322;p38"/>
          <p:cNvSpPr txBox="1"/>
          <p:nvPr>
            <p:ph idx="1" type="subTitle"/>
          </p:nvPr>
        </p:nvSpPr>
        <p:spPr>
          <a:xfrm>
            <a:off x="6241150" y="3558899"/>
            <a:ext cx="5369400" cy="711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000">
                <a:latin typeface="Nunito"/>
                <a:ea typeface="Nunito"/>
                <a:cs typeface="Nunito"/>
                <a:sym typeface="Nunito"/>
              </a:rPr>
              <a:t>Week 36: 6</a:t>
            </a:r>
            <a:r>
              <a:rPr baseline="30000" lang="en-US" sz="2000">
                <a:latin typeface="Nunito"/>
                <a:ea typeface="Nunito"/>
                <a:cs typeface="Nunito"/>
                <a:sym typeface="Nunito"/>
              </a:rPr>
              <a:t>th</a:t>
            </a:r>
            <a:r>
              <a:rPr lang="en-US" sz="2000">
                <a:latin typeface="Nunito"/>
                <a:ea typeface="Nunito"/>
                <a:cs typeface="Nunito"/>
                <a:sym typeface="Nunito"/>
              </a:rPr>
              <a:t> Sep 2021-12</a:t>
            </a:r>
            <a:r>
              <a:rPr baseline="30000" lang="en-US" sz="2000">
                <a:latin typeface="Nunito"/>
                <a:ea typeface="Nunito"/>
                <a:cs typeface="Nunito"/>
                <a:sym typeface="Nunito"/>
              </a:rPr>
              <a:t>th</a:t>
            </a:r>
            <a:r>
              <a:rPr lang="en-US" sz="2000">
                <a:latin typeface="Nunito"/>
                <a:ea typeface="Nunito"/>
                <a:cs typeface="Nunito"/>
                <a:sym typeface="Nunito"/>
              </a:rPr>
              <a:t> Sep 2021</a:t>
            </a:r>
            <a:endParaRPr sz="2000">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7"/>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405" name="Google Shape;405;p47"/>
          <p:cNvSpPr txBox="1"/>
          <p:nvPr>
            <p:ph type="title"/>
          </p:nvPr>
        </p:nvSpPr>
        <p:spPr>
          <a:xfrm>
            <a:off x="1161000" y="71868"/>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t>Calibration: Dispense Accuracy</a:t>
            </a:r>
            <a:r>
              <a:rPr baseline="30000" lang="en-US" sz="2700">
                <a:solidFill>
                  <a:schemeClr val="hlink"/>
                </a:solidFill>
                <a:uFill>
                  <a:noFill/>
                </a:uFill>
                <a:hlinkClick r:id="rId3"/>
              </a:rPr>
              <a:t>[9]</a:t>
            </a:r>
            <a:endParaRPr/>
          </a:p>
        </p:txBody>
      </p:sp>
      <p:sp>
        <p:nvSpPr>
          <p:cNvPr id="406" name="Google Shape;406;p47"/>
          <p:cNvSpPr txBox="1"/>
          <p:nvPr/>
        </p:nvSpPr>
        <p:spPr>
          <a:xfrm>
            <a:off x="5773050" y="1055375"/>
            <a:ext cx="6260700" cy="4766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Nunito"/>
                <a:ea typeface="Nunito"/>
                <a:cs typeface="Nunito"/>
                <a:sym typeface="Nunito"/>
              </a:rPr>
              <a:t>Notes</a:t>
            </a:r>
            <a:endParaRPr b="1" i="0" sz="1200" u="none" cap="none" strike="noStrike">
              <a:solidFill>
                <a:srgbClr val="000000"/>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Nunito"/>
              <a:ea typeface="Nunito"/>
              <a:cs typeface="Nunito"/>
              <a:sym typeface="Nunito"/>
            </a:endParaRPr>
          </a:p>
          <a:p>
            <a:pPr indent="0" lvl="0" marL="0" marR="0" rtl="0" algn="l">
              <a:lnSpc>
                <a:spcPct val="107916"/>
              </a:lnSpc>
              <a:spcBef>
                <a:spcPts val="0"/>
              </a:spcBef>
              <a:spcAft>
                <a:spcPts val="0"/>
              </a:spcAft>
              <a:buClr>
                <a:srgbClr val="000000"/>
              </a:buClr>
              <a:buSzPts val="1100"/>
              <a:buFont typeface="Arial"/>
              <a:buNone/>
            </a:pPr>
            <a:r>
              <a:rPr b="0" i="0" lang="en-US" sz="1100" u="none" cap="none" strike="noStrike">
                <a:solidFill>
                  <a:schemeClr val="dk1"/>
                </a:solidFill>
                <a:latin typeface="Nunito"/>
                <a:ea typeface="Nunito"/>
                <a:cs typeface="Nunito"/>
                <a:sym typeface="Nunito"/>
              </a:rPr>
              <a:t>The new below left PCBs were installed in different KPs based on criteria highlighted below. The purpose of this test is to pilot the concept of supplying the KP flowmeter with 12V DC in a bid to reduce dispense inaccuracy cases.</a:t>
            </a:r>
            <a:endParaRPr b="0" i="0" sz="1100" u="none" cap="none" strike="noStrike">
              <a:solidFill>
                <a:schemeClr val="dk1"/>
              </a:solidFill>
              <a:latin typeface="Nunito"/>
              <a:ea typeface="Nunito"/>
              <a:cs typeface="Nunito"/>
              <a:sym typeface="Nunito"/>
            </a:endParaRPr>
          </a:p>
          <a:p>
            <a:pPr indent="0" lvl="0" marL="0" marR="0" rtl="0" algn="just">
              <a:lnSpc>
                <a:spcPct val="100000"/>
              </a:lnSpc>
              <a:spcBef>
                <a:spcPts val="800"/>
              </a:spcBef>
              <a:spcAft>
                <a:spcPts val="0"/>
              </a:spcAft>
              <a:buClr>
                <a:schemeClr val="dk1"/>
              </a:buClr>
              <a:buSzPts val="1100"/>
              <a:buFont typeface="Arial"/>
              <a:buNone/>
            </a:pPr>
            <a:r>
              <a:rPr b="1" i="0" lang="en-US" sz="1100" u="none" cap="none" strike="noStrike">
                <a:solidFill>
                  <a:srgbClr val="222222"/>
                </a:solidFill>
                <a:highlight>
                  <a:srgbClr val="FFFFFF"/>
                </a:highlight>
                <a:latin typeface="Nunito"/>
                <a:ea typeface="Nunito"/>
                <a:cs typeface="Nunito"/>
                <a:sym typeface="Nunito"/>
              </a:rPr>
              <a:t>Choice of the 19 KPs will be based on:</a:t>
            </a:r>
            <a:endParaRPr b="1" i="0" sz="1100" u="none" cap="none" strike="noStrike">
              <a:solidFill>
                <a:srgbClr val="222222"/>
              </a:solidFill>
              <a:highlight>
                <a:srgbClr val="FFFFFF"/>
              </a:highlight>
              <a:latin typeface="Nunito"/>
              <a:ea typeface="Nunito"/>
              <a:cs typeface="Nunito"/>
              <a:sym typeface="Nunito"/>
            </a:endParaRPr>
          </a:p>
          <a:p>
            <a:pPr indent="-298450" lvl="0" marL="457200" marR="0" rtl="0" algn="just">
              <a:lnSpc>
                <a:spcPct val="100000"/>
              </a:lnSpc>
              <a:spcBef>
                <a:spcPts val="0"/>
              </a:spcBef>
              <a:spcAft>
                <a:spcPts val="0"/>
              </a:spcAft>
              <a:buClr>
                <a:srgbClr val="222222"/>
              </a:buClr>
              <a:buSzPts val="1100"/>
              <a:buFont typeface="Nunito"/>
              <a:buChar char="●"/>
            </a:pPr>
            <a:r>
              <a:rPr b="0" i="0" lang="en-US" sz="1100" u="none" cap="none" strike="noStrike">
                <a:solidFill>
                  <a:srgbClr val="222222"/>
                </a:solidFill>
                <a:highlight>
                  <a:srgbClr val="FFFFFF"/>
                </a:highlight>
                <a:latin typeface="Nunito"/>
                <a:ea typeface="Nunito"/>
                <a:cs typeface="Nunito"/>
                <a:sym typeface="Nunito"/>
              </a:rPr>
              <a:t>KPs which have high reported repeated cases of dispense inaccuracies in recent times (5 KPs). Purpose is to test if the 12V supply will reduce these dispense inaccuracy cases. </a:t>
            </a:r>
            <a:endParaRPr b="0" i="0" sz="1100" u="none" cap="none" strike="noStrike">
              <a:solidFill>
                <a:srgbClr val="222222"/>
              </a:solidFill>
              <a:highlight>
                <a:srgbClr val="FFFFFF"/>
              </a:highlight>
              <a:latin typeface="Nunito"/>
              <a:ea typeface="Nunito"/>
              <a:cs typeface="Nunito"/>
              <a:sym typeface="Nunito"/>
            </a:endParaRPr>
          </a:p>
          <a:p>
            <a:pPr indent="-298450" lvl="0" marL="457200" marR="0" rtl="0" algn="just">
              <a:lnSpc>
                <a:spcPct val="100000"/>
              </a:lnSpc>
              <a:spcBef>
                <a:spcPts val="0"/>
              </a:spcBef>
              <a:spcAft>
                <a:spcPts val="0"/>
              </a:spcAft>
              <a:buClr>
                <a:srgbClr val="222222"/>
              </a:buClr>
              <a:buSzPts val="1100"/>
              <a:buFont typeface="Nunito"/>
              <a:buChar char="●"/>
            </a:pPr>
            <a:r>
              <a:rPr b="0" i="0" lang="en-US" sz="1100" u="none" cap="none" strike="noStrike">
                <a:solidFill>
                  <a:srgbClr val="222222"/>
                </a:solidFill>
                <a:highlight>
                  <a:srgbClr val="FFFFFF"/>
                </a:highlight>
                <a:latin typeface="Nunito"/>
                <a:ea typeface="Nunito"/>
                <a:cs typeface="Nunito"/>
                <a:sym typeface="Nunito"/>
              </a:rPr>
              <a:t>KPs whose FMK's are &gt;3800 and &lt;3100 (5KPs).  Purpose is to test if these can be restored to the manufacturer's range and perform well.</a:t>
            </a:r>
            <a:endParaRPr b="0" i="0" sz="1100" u="none" cap="none" strike="noStrike">
              <a:solidFill>
                <a:srgbClr val="222222"/>
              </a:solidFill>
              <a:highlight>
                <a:srgbClr val="FFFFFF"/>
              </a:highlight>
              <a:latin typeface="Nunito"/>
              <a:ea typeface="Nunito"/>
              <a:cs typeface="Nunito"/>
              <a:sym typeface="Nunito"/>
            </a:endParaRPr>
          </a:p>
          <a:p>
            <a:pPr indent="-298450" lvl="0" marL="457200" marR="0" rtl="0" algn="just">
              <a:lnSpc>
                <a:spcPct val="100000"/>
              </a:lnSpc>
              <a:spcBef>
                <a:spcPts val="0"/>
              </a:spcBef>
              <a:spcAft>
                <a:spcPts val="0"/>
              </a:spcAft>
              <a:buClr>
                <a:srgbClr val="222222"/>
              </a:buClr>
              <a:buSzPts val="1100"/>
              <a:buFont typeface="Nunito"/>
              <a:buChar char="●"/>
            </a:pPr>
            <a:r>
              <a:rPr b="0" i="0" lang="en-US" sz="1100" u="none" cap="none" strike="noStrike">
                <a:solidFill>
                  <a:srgbClr val="222222"/>
                </a:solidFill>
                <a:highlight>
                  <a:srgbClr val="FFFFFF"/>
                </a:highlight>
                <a:latin typeface="Nunito"/>
                <a:ea typeface="Nunito"/>
                <a:cs typeface="Nunito"/>
                <a:sym typeface="Nunito"/>
              </a:rPr>
              <a:t>KPs with high traffic (5 KPs). We will choose one of the 2 KPs installed at each of 5 busiest agent locations.  Purpose is to observe general performance and any effect on the KP functionalities with frequent/accelerated use.</a:t>
            </a:r>
            <a:endParaRPr b="0" i="0" sz="1100" u="none" cap="none" strike="noStrike">
              <a:solidFill>
                <a:srgbClr val="222222"/>
              </a:solidFill>
              <a:highlight>
                <a:srgbClr val="FFFFFF"/>
              </a:highlight>
              <a:latin typeface="Nunito"/>
              <a:ea typeface="Nunito"/>
              <a:cs typeface="Nunito"/>
              <a:sym typeface="Nunito"/>
            </a:endParaRPr>
          </a:p>
          <a:p>
            <a:pPr indent="0" lvl="0" marL="0" marR="0" rtl="0" algn="just">
              <a:lnSpc>
                <a:spcPct val="100000"/>
              </a:lnSpc>
              <a:spcBef>
                <a:spcPts val="0"/>
              </a:spcBef>
              <a:spcAft>
                <a:spcPts val="0"/>
              </a:spcAft>
              <a:buClr>
                <a:srgbClr val="000000"/>
              </a:buClr>
              <a:buSzPts val="1100"/>
              <a:buFont typeface="Arial"/>
              <a:buNone/>
            </a:pPr>
            <a:r>
              <a:t/>
            </a:r>
            <a:endParaRPr b="1" i="0" sz="1100" u="none" cap="none" strike="noStrike">
              <a:solidFill>
                <a:srgbClr val="222222"/>
              </a:solidFill>
              <a:highlight>
                <a:srgbClr val="FFFFFF"/>
              </a:highlight>
              <a:latin typeface="Nunito"/>
              <a:ea typeface="Nunito"/>
              <a:cs typeface="Nunito"/>
              <a:sym typeface="Nunito"/>
            </a:endParaRPr>
          </a:p>
          <a:p>
            <a:pPr indent="0" lvl="0" marL="0" marR="0" rtl="0" algn="just">
              <a:lnSpc>
                <a:spcPct val="100000"/>
              </a:lnSpc>
              <a:spcBef>
                <a:spcPts val="0"/>
              </a:spcBef>
              <a:spcAft>
                <a:spcPts val="0"/>
              </a:spcAft>
              <a:buClr>
                <a:schemeClr val="dk1"/>
              </a:buClr>
              <a:buSzPts val="1100"/>
              <a:buFont typeface="Arial"/>
              <a:buNone/>
            </a:pPr>
            <a:r>
              <a:rPr b="1" i="0" lang="en-US" sz="1100" u="sng" cap="none" strike="noStrike">
                <a:solidFill>
                  <a:schemeClr val="hlink"/>
                </a:solidFill>
                <a:highlight>
                  <a:srgbClr val="FFFFFF"/>
                </a:highlight>
                <a:latin typeface="Nunito"/>
                <a:ea typeface="Nunito"/>
                <a:cs typeface="Nunito"/>
                <a:sym typeface="Nunito"/>
                <a:hlinkClick r:id="rId4"/>
              </a:rPr>
              <a:t>Testing and Data collection</a:t>
            </a:r>
            <a:endParaRPr b="1" i="0" sz="1100" u="none" cap="none" strike="noStrike">
              <a:solidFill>
                <a:srgbClr val="222222"/>
              </a:solidFill>
              <a:highlight>
                <a:srgbClr val="FFFFFF"/>
              </a:highlight>
              <a:latin typeface="Nunito"/>
              <a:ea typeface="Nunito"/>
              <a:cs typeface="Nunito"/>
              <a:sym typeface="Nunito"/>
            </a:endParaRPr>
          </a:p>
          <a:p>
            <a:pPr indent="-298450" lvl="0" marL="457200" marR="0" rtl="0" algn="just">
              <a:lnSpc>
                <a:spcPct val="100000"/>
              </a:lnSpc>
              <a:spcBef>
                <a:spcPts val="0"/>
              </a:spcBef>
              <a:spcAft>
                <a:spcPts val="0"/>
              </a:spcAft>
              <a:buClr>
                <a:srgbClr val="222222"/>
              </a:buClr>
              <a:buSzPts val="1100"/>
              <a:buFont typeface="Nunito"/>
              <a:buChar char="●"/>
            </a:pPr>
            <a:r>
              <a:rPr b="0" i="0" lang="en-US" sz="1100" u="none" cap="none" strike="noStrike">
                <a:solidFill>
                  <a:srgbClr val="222222"/>
                </a:solidFill>
                <a:highlight>
                  <a:srgbClr val="FFFFFF"/>
                </a:highlight>
                <a:latin typeface="Nunito"/>
                <a:ea typeface="Nunito"/>
                <a:cs typeface="Nunito"/>
                <a:sym typeface="Nunito"/>
              </a:rPr>
              <a:t>Dispense accuracy verification for 0.3L, 0.5L, 1.0L and 2.0L volumes (total of 11 liters per test) after every two days till the end of the year led by Henry through the calibration team.</a:t>
            </a:r>
            <a:endParaRPr b="0" i="0" sz="1100" u="none" cap="none" strike="noStrike">
              <a:solidFill>
                <a:srgbClr val="222222"/>
              </a:solidFill>
              <a:highlight>
                <a:srgbClr val="FFFFFF"/>
              </a:highlight>
              <a:latin typeface="Nunito"/>
              <a:ea typeface="Nunito"/>
              <a:cs typeface="Nunito"/>
              <a:sym typeface="Nunito"/>
            </a:endParaRPr>
          </a:p>
          <a:p>
            <a:pPr indent="-298450" lvl="0" marL="457200" marR="0" rtl="0" algn="just">
              <a:lnSpc>
                <a:spcPct val="100000"/>
              </a:lnSpc>
              <a:spcBef>
                <a:spcPts val="0"/>
              </a:spcBef>
              <a:spcAft>
                <a:spcPts val="0"/>
              </a:spcAft>
              <a:buClr>
                <a:srgbClr val="222222"/>
              </a:buClr>
              <a:buSzPts val="1100"/>
              <a:buFont typeface="Nunito"/>
              <a:buChar char="●"/>
            </a:pPr>
            <a:r>
              <a:rPr b="0" i="0" lang="en-US" sz="1100" u="none" cap="none" strike="noStrike">
                <a:solidFill>
                  <a:srgbClr val="222222"/>
                </a:solidFill>
                <a:highlight>
                  <a:srgbClr val="FFFFFF"/>
                </a:highlight>
                <a:latin typeface="Nunito"/>
                <a:ea typeface="Nunito"/>
                <a:cs typeface="Nunito"/>
                <a:sym typeface="Nunito"/>
              </a:rPr>
              <a:t>Tank level and flow rates during the test for analysis.</a:t>
            </a:r>
            <a:endParaRPr b="0" i="0" sz="1100" u="none" cap="none" strike="noStrike">
              <a:solidFill>
                <a:srgbClr val="222222"/>
              </a:solidFill>
              <a:highlight>
                <a:srgbClr val="FFFFFF"/>
              </a:highlight>
              <a:latin typeface="Nunito"/>
              <a:ea typeface="Nunito"/>
              <a:cs typeface="Nunito"/>
              <a:sym typeface="Nunito"/>
            </a:endParaRPr>
          </a:p>
          <a:p>
            <a:pPr indent="0" lvl="0" marL="0" marR="0" rtl="0" algn="just">
              <a:lnSpc>
                <a:spcPct val="100000"/>
              </a:lnSpc>
              <a:spcBef>
                <a:spcPts val="0"/>
              </a:spcBef>
              <a:spcAft>
                <a:spcPts val="0"/>
              </a:spcAft>
              <a:buClr>
                <a:srgbClr val="000000"/>
              </a:buClr>
              <a:buSzPts val="1100"/>
              <a:buFont typeface="Arial"/>
              <a:buNone/>
            </a:pPr>
            <a:r>
              <a:t/>
            </a:r>
            <a:endParaRPr b="1" i="0" sz="1100" u="none" cap="none" strike="noStrike">
              <a:solidFill>
                <a:srgbClr val="222222"/>
              </a:solidFill>
              <a:highlight>
                <a:srgbClr val="FFFFFF"/>
              </a:highlight>
              <a:latin typeface="Nunito"/>
              <a:ea typeface="Nunito"/>
              <a:cs typeface="Nunito"/>
              <a:sym typeface="Nunito"/>
            </a:endParaRPr>
          </a:p>
          <a:p>
            <a:pPr indent="0" lvl="0" marL="0" marR="0" rtl="0" algn="just">
              <a:lnSpc>
                <a:spcPct val="100000"/>
              </a:lnSpc>
              <a:spcBef>
                <a:spcPts val="0"/>
              </a:spcBef>
              <a:spcAft>
                <a:spcPts val="0"/>
              </a:spcAft>
              <a:buClr>
                <a:schemeClr val="dk1"/>
              </a:buClr>
              <a:buSzPts val="1100"/>
              <a:buFont typeface="Arial"/>
              <a:buNone/>
            </a:pPr>
            <a:r>
              <a:rPr b="1" i="0" lang="en-US" sz="1100" u="sng" cap="none" strike="noStrike">
                <a:solidFill>
                  <a:schemeClr val="hlink"/>
                </a:solidFill>
                <a:highlight>
                  <a:srgbClr val="FFFFFF"/>
                </a:highlight>
                <a:latin typeface="Nunito"/>
                <a:ea typeface="Nunito"/>
                <a:cs typeface="Nunito"/>
                <a:sym typeface="Nunito"/>
                <a:hlinkClick r:id="rId5"/>
              </a:rPr>
              <a:t>Test Report</a:t>
            </a:r>
            <a:endParaRPr b="1" i="0" sz="1100" u="none" cap="none" strike="noStrike">
              <a:solidFill>
                <a:srgbClr val="222222"/>
              </a:solidFill>
              <a:highlight>
                <a:srgbClr val="FFFFFF"/>
              </a:highlight>
              <a:latin typeface="Nunito"/>
              <a:ea typeface="Nunito"/>
              <a:cs typeface="Nunito"/>
              <a:sym typeface="Nunito"/>
            </a:endParaRPr>
          </a:p>
          <a:p>
            <a:pPr indent="0" lvl="0" marL="0" marR="0" rtl="0" algn="just">
              <a:lnSpc>
                <a:spcPct val="100000"/>
              </a:lnSpc>
              <a:spcBef>
                <a:spcPts val="0"/>
              </a:spcBef>
              <a:spcAft>
                <a:spcPts val="0"/>
              </a:spcAft>
              <a:buClr>
                <a:schemeClr val="dk1"/>
              </a:buClr>
              <a:buSzPts val="1100"/>
              <a:buFont typeface="Arial"/>
              <a:buNone/>
            </a:pPr>
            <a:r>
              <a:rPr b="0" i="0" lang="en-US" sz="1100" u="none" cap="none" strike="noStrike">
                <a:solidFill>
                  <a:srgbClr val="222222"/>
                </a:solidFill>
                <a:highlight>
                  <a:srgbClr val="FFFFFF"/>
                </a:highlight>
                <a:latin typeface="Nunito"/>
                <a:ea typeface="Nunito"/>
                <a:cs typeface="Nunito"/>
                <a:sym typeface="Nunito"/>
              </a:rPr>
              <a:t>A detailed test report shall be produced after every week and shared to the respective teams.</a:t>
            </a:r>
            <a:endParaRPr b="0" i="0" sz="1100" u="none" cap="none" strike="noStrike">
              <a:solidFill>
                <a:srgbClr val="222222"/>
              </a:solidFill>
              <a:highlight>
                <a:srgbClr val="FFFFFF"/>
              </a:highlight>
              <a:latin typeface="Nunito"/>
              <a:ea typeface="Nunito"/>
              <a:cs typeface="Nunito"/>
              <a:sym typeface="Nunito"/>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Nunito"/>
              <a:ea typeface="Nunito"/>
              <a:cs typeface="Nunito"/>
              <a:sym typeface="Nunito"/>
            </a:endParaRPr>
          </a:p>
          <a:p>
            <a:pPr indent="0" lvl="0" marL="457200" marR="0" rtl="0" algn="just">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Nunito"/>
              <a:ea typeface="Nunito"/>
              <a:cs typeface="Nunito"/>
              <a:sym typeface="Nunito"/>
            </a:endParaRPr>
          </a:p>
        </p:txBody>
      </p:sp>
      <p:graphicFrame>
        <p:nvGraphicFramePr>
          <p:cNvPr id="407" name="Google Shape;407;p47"/>
          <p:cNvGraphicFramePr/>
          <p:nvPr/>
        </p:nvGraphicFramePr>
        <p:xfrm>
          <a:off x="205413" y="1055375"/>
          <a:ext cx="3000000" cy="3000000"/>
        </p:xfrm>
        <a:graphic>
          <a:graphicData uri="http://schemas.openxmlformats.org/drawingml/2006/table">
            <a:tbl>
              <a:tblPr>
                <a:noFill/>
                <a:tableStyleId>{022DCD2D-C714-4F5B-83B7-B469F0B22876}</a:tableStyleId>
              </a:tblPr>
              <a:tblGrid>
                <a:gridCol w="1647825"/>
                <a:gridCol w="2200275"/>
                <a:gridCol w="1476375"/>
              </a:tblGrid>
              <a:tr h="183375">
                <a:tc>
                  <a:txBody>
                    <a:bodyPr/>
                    <a:lstStyle/>
                    <a:p>
                      <a:pPr indent="0" lvl="0" marL="0" marR="0" rtl="0" algn="l">
                        <a:lnSpc>
                          <a:spcPct val="115000"/>
                        </a:lnSpc>
                        <a:spcBef>
                          <a:spcPts val="0"/>
                        </a:spcBef>
                        <a:spcAft>
                          <a:spcPts val="0"/>
                        </a:spcAft>
                        <a:buClr>
                          <a:srgbClr val="000000"/>
                        </a:buClr>
                        <a:buSzPts val="800"/>
                        <a:buFont typeface="Arial"/>
                        <a:buNone/>
                      </a:pPr>
                      <a:r>
                        <a:rPr i="1" lang="en-US" sz="800" u="none" cap="none" strike="noStrike">
                          <a:latin typeface="Nunito"/>
                          <a:ea typeface="Nunito"/>
                          <a:cs typeface="Nunito"/>
                          <a:sym typeface="Nunito"/>
                        </a:rPr>
                        <a:t>Verification Reason</a:t>
                      </a:r>
                      <a:endParaRPr i="1" sz="800" u="none" cap="none" strike="noStrike">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8093B3"/>
                      </a:solidFill>
                      <a:prstDash val="solid"/>
                      <a:round/>
                      <a:headEnd len="sm" w="sm" type="none"/>
                      <a:tailEnd len="sm" w="sm" type="none"/>
                    </a:lnB>
                    <a:solidFill>
                      <a:srgbClr val="DFE4EC"/>
                    </a:solidFill>
                  </a:tcPr>
                </a:tc>
                <a:tc>
                  <a:txBody>
                    <a:bodyPr/>
                    <a:lstStyle/>
                    <a:p>
                      <a:pPr indent="0" lvl="0" marL="0" marR="0" rtl="0" algn="l">
                        <a:lnSpc>
                          <a:spcPct val="115000"/>
                        </a:lnSpc>
                        <a:spcBef>
                          <a:spcPts val="0"/>
                        </a:spcBef>
                        <a:spcAft>
                          <a:spcPts val="0"/>
                        </a:spcAft>
                        <a:buClr>
                          <a:srgbClr val="000000"/>
                        </a:buClr>
                        <a:buSzPts val="800"/>
                        <a:buFont typeface="Arial"/>
                        <a:buNone/>
                      </a:pPr>
                      <a:r>
                        <a:rPr i="1" lang="en-US" sz="800" u="none" cap="none" strike="noStrike">
                          <a:latin typeface="Nunito"/>
                          <a:ea typeface="Nunito"/>
                          <a:cs typeface="Nunito"/>
                          <a:sym typeface="Nunito"/>
                        </a:rPr>
                        <a:t>Shop Name</a:t>
                      </a:r>
                      <a:endParaRPr i="1" sz="800" u="none" cap="none" strike="noStrike">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8093B3"/>
                      </a:solidFill>
                      <a:prstDash val="solid"/>
                      <a:round/>
                      <a:headEnd len="sm" w="sm" type="none"/>
                      <a:tailEnd len="sm" w="sm" type="none"/>
                    </a:lnB>
                    <a:solidFill>
                      <a:srgbClr val="DFE4EC"/>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solidFill>
                            <a:srgbClr val="FFFFFF"/>
                          </a:solidFill>
                          <a:latin typeface="Nunito"/>
                          <a:ea typeface="Nunito"/>
                          <a:cs typeface="Nunito"/>
                          <a:sym typeface="Nunito"/>
                        </a:rPr>
                        <a:t>COUNTA of KP Serial No</a:t>
                      </a:r>
                      <a:endParaRPr sz="800" u="none" cap="none" strike="noStrike">
                        <a:solidFill>
                          <a:srgbClr val="FFFFFF"/>
                        </a:solidFill>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8093B3"/>
                      </a:solidFill>
                      <a:prstDash val="solid"/>
                      <a:round/>
                      <a:headEnd len="sm" w="sm" type="none"/>
                      <a:tailEnd len="sm" w="sm" type="none"/>
                    </a:lnB>
                    <a:solidFill>
                      <a:srgbClr val="8093B3"/>
                    </a:solidFill>
                  </a:tcPr>
                </a:tc>
              </a:tr>
              <a:tr h="183375">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High FMK</a:t>
                      </a:r>
                      <a:endParaRPr sz="800" u="none" cap="none" strike="noStrike">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8093B3"/>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JOSPI CHEMIST</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8093B3"/>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1</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8093B3"/>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200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Luzon (Kibera)</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1</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200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Mama Bright Shop</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1</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200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R and K</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1</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200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F4F6F8"/>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Western general shop</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F4F6F8"/>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1</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220050">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High FMK Total</a:t>
                      </a:r>
                      <a:endParaRPr sz="800" u="none" cap="none" strike="noStrike">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5</a:t>
                      </a:r>
                      <a:endParaRPr sz="800" u="none" cap="none" strike="noStrike">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r>
              <a:tr h="183375">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High Reported Tickets</a:t>
                      </a:r>
                      <a:endParaRPr sz="800" u="none" cap="none" strike="noStrike">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Daughters Bookshop</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1</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200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Ebenezer shop</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1</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200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KOKOplex</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1</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200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Muthurwa Nine Investments</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1</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200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F4F6F8"/>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Neema cereals B. Dogo</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F4F6F8"/>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1</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220050">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High Reported Tickets Total</a:t>
                      </a:r>
                      <a:endParaRPr sz="800" u="none" cap="none" strike="noStrike">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5</a:t>
                      </a:r>
                      <a:endParaRPr sz="800" u="none" cap="none" strike="noStrike">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r>
              <a:tr h="183375">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High Traffic</a:t>
                      </a:r>
                      <a:endParaRPr sz="800" u="none" cap="none" strike="noStrike">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Arizona shop Dandora</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1</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33340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Danisora Investment Ltd (Umoja 2 and 3)</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1</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200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Fair Price Cereals Shop</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1</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200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Generali gas refill and electronics</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1</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200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Hilnginga Tailoring Shop Kiambiu</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1</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200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Kibsy traders</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1</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2005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Muhindi mweusi supermarket Chokaa</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1</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1740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Nevillos Investment</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1</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17400">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Wamaina General Shop</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1</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24900">
                <a:tc>
                  <a:txBody>
                    <a:bodyPr/>
                    <a:lstStyle/>
                    <a:p>
                      <a:pPr indent="0" lvl="0" marL="0" marR="0" rtl="0" algn="l">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High Traffic Total</a:t>
                      </a:r>
                      <a:endParaRPr sz="800" u="none" cap="none" strike="noStrike">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marR="0" rtl="0" algn="r">
                        <a:lnSpc>
                          <a:spcPct val="115000"/>
                        </a:lnSpc>
                        <a:spcBef>
                          <a:spcPts val="0"/>
                        </a:spcBef>
                        <a:spcAft>
                          <a:spcPts val="0"/>
                        </a:spcAft>
                        <a:buClr>
                          <a:srgbClr val="000000"/>
                        </a:buClr>
                        <a:buSzPts val="800"/>
                        <a:buFont typeface="Arial"/>
                        <a:buNone/>
                      </a:pPr>
                      <a:r>
                        <a:rPr lang="en-US" sz="800" u="none" cap="none" strike="noStrike">
                          <a:latin typeface="Nunito"/>
                          <a:ea typeface="Nunito"/>
                          <a:cs typeface="Nunito"/>
                          <a:sym typeface="Nunito"/>
                        </a:rPr>
                        <a:t>9</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r>
              <a:tr h="196775">
                <a:tc>
                  <a:txBody>
                    <a:bodyPr/>
                    <a:lstStyle/>
                    <a:p>
                      <a:pPr indent="0" lvl="0" marL="0" marR="0" rtl="0" algn="l">
                        <a:lnSpc>
                          <a:spcPct val="115000"/>
                        </a:lnSpc>
                        <a:spcBef>
                          <a:spcPts val="0"/>
                        </a:spcBef>
                        <a:spcAft>
                          <a:spcPts val="0"/>
                        </a:spcAft>
                        <a:buClr>
                          <a:srgbClr val="000000"/>
                        </a:buClr>
                        <a:buSzPts val="800"/>
                        <a:buFont typeface="Arial"/>
                        <a:buNone/>
                      </a:pPr>
                      <a:r>
                        <a:rPr b="1" lang="en-US" sz="800" u="none" cap="none" strike="noStrike">
                          <a:latin typeface="Nunito"/>
                          <a:ea typeface="Nunito"/>
                          <a:cs typeface="Nunito"/>
                          <a:sym typeface="Nunito"/>
                        </a:rPr>
                        <a:t>Grand Total</a:t>
                      </a:r>
                      <a:endParaRPr b="1" sz="800" u="none" cap="none" strike="noStrike">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marR="0" rtl="0" algn="l">
                        <a:lnSpc>
                          <a:spcPct val="100000"/>
                        </a:lnSpc>
                        <a:spcBef>
                          <a:spcPts val="0"/>
                        </a:spcBef>
                        <a:spcAft>
                          <a:spcPts val="0"/>
                        </a:spcAft>
                        <a:buClr>
                          <a:srgbClr val="000000"/>
                        </a:buClr>
                        <a:buSzPts val="800"/>
                        <a:buFont typeface="Arial"/>
                        <a:buNone/>
                      </a:pPr>
                      <a:r>
                        <a:t/>
                      </a:r>
                      <a:endParaRPr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marR="0" rtl="0" algn="r">
                        <a:lnSpc>
                          <a:spcPct val="115000"/>
                        </a:lnSpc>
                        <a:spcBef>
                          <a:spcPts val="0"/>
                        </a:spcBef>
                        <a:spcAft>
                          <a:spcPts val="0"/>
                        </a:spcAft>
                        <a:buClr>
                          <a:srgbClr val="000000"/>
                        </a:buClr>
                        <a:buSzPts val="800"/>
                        <a:buFont typeface="Arial"/>
                        <a:buNone/>
                      </a:pPr>
                      <a:r>
                        <a:rPr b="1" lang="en-US" sz="800" u="none" cap="none" strike="noStrike">
                          <a:latin typeface="Nunito"/>
                          <a:ea typeface="Nunito"/>
                          <a:cs typeface="Nunito"/>
                          <a:sym typeface="Nunito"/>
                        </a:rPr>
                        <a:t>19</a:t>
                      </a:r>
                      <a:endParaRPr b="1" sz="800" u="none" cap="none" strike="noStrike">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8"/>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414" name="Google Shape;414;p48"/>
          <p:cNvSpPr txBox="1"/>
          <p:nvPr>
            <p:ph type="title"/>
          </p:nvPr>
        </p:nvSpPr>
        <p:spPr>
          <a:xfrm>
            <a:off x="1161000" y="71868"/>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Calibration: W&amp;M Sealing </a:t>
            </a:r>
            <a:r>
              <a:rPr baseline="30000" lang="en-US" sz="2700">
                <a:solidFill>
                  <a:schemeClr val="hlink"/>
                </a:solidFill>
                <a:uFill>
                  <a:noFill/>
                </a:uFill>
                <a:hlinkClick r:id="rId3"/>
              </a:rPr>
              <a:t>[10]</a:t>
            </a:r>
            <a:r>
              <a:rPr lang="en-US"/>
              <a:t> </a:t>
            </a:r>
            <a:endParaRPr/>
          </a:p>
        </p:txBody>
      </p:sp>
      <p:pic>
        <p:nvPicPr>
          <p:cNvPr id="415" name="Google Shape;415;p48" title="Chart"/>
          <p:cNvPicPr preferRelativeResize="0"/>
          <p:nvPr/>
        </p:nvPicPr>
        <p:blipFill rotWithShape="1">
          <a:blip r:embed="rId4">
            <a:alphaModFix/>
          </a:blip>
          <a:srcRect b="0" l="0" r="0" t="0"/>
          <a:stretch/>
        </p:blipFill>
        <p:spPr>
          <a:xfrm>
            <a:off x="5147100" y="1053925"/>
            <a:ext cx="4817700" cy="3694475"/>
          </a:xfrm>
          <a:prstGeom prst="rect">
            <a:avLst/>
          </a:prstGeom>
          <a:noFill/>
          <a:ln cap="flat" cmpd="sng" w="9525">
            <a:solidFill>
              <a:srgbClr val="000000"/>
            </a:solidFill>
            <a:prstDash val="solid"/>
            <a:round/>
            <a:headEnd len="sm" w="sm" type="none"/>
            <a:tailEnd len="sm" w="sm" type="none"/>
          </a:ln>
        </p:spPr>
      </p:pic>
      <p:pic>
        <p:nvPicPr>
          <p:cNvPr id="416" name="Google Shape;416;p48" title="Chart"/>
          <p:cNvPicPr preferRelativeResize="0"/>
          <p:nvPr/>
        </p:nvPicPr>
        <p:blipFill rotWithShape="1">
          <a:blip r:embed="rId5">
            <a:alphaModFix/>
          </a:blip>
          <a:srcRect b="0" l="0" r="0" t="0"/>
          <a:stretch/>
        </p:blipFill>
        <p:spPr>
          <a:xfrm>
            <a:off x="142950" y="1053925"/>
            <a:ext cx="4888876" cy="3694474"/>
          </a:xfrm>
          <a:prstGeom prst="rect">
            <a:avLst/>
          </a:prstGeom>
          <a:noFill/>
          <a:ln cap="flat" cmpd="sng" w="9525">
            <a:solidFill>
              <a:srgbClr val="000000"/>
            </a:solidFill>
            <a:prstDash val="solid"/>
            <a:round/>
            <a:headEnd len="sm" w="sm" type="none"/>
            <a:tailEnd len="sm" w="sm" type="none"/>
          </a:ln>
        </p:spPr>
      </p:pic>
      <p:sp>
        <p:nvSpPr>
          <p:cNvPr id="417" name="Google Shape;417;p48"/>
          <p:cNvSpPr txBox="1"/>
          <p:nvPr/>
        </p:nvSpPr>
        <p:spPr>
          <a:xfrm>
            <a:off x="142950" y="4891450"/>
            <a:ext cx="11218800" cy="1509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1" i="0" lang="en-US" sz="1200" u="none" cap="none" strike="noStrike">
                <a:solidFill>
                  <a:srgbClr val="000000"/>
                </a:solidFill>
                <a:latin typeface="Nunito"/>
                <a:ea typeface="Nunito"/>
                <a:cs typeface="Nunito"/>
                <a:sym typeface="Nunito"/>
              </a:rPr>
              <a:t>Notes:</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1" i="0" lang="en-US" sz="1200" u="sng" cap="none" strike="noStrike">
                <a:solidFill>
                  <a:schemeClr val="hlink"/>
                </a:solidFill>
                <a:latin typeface="Nunito"/>
                <a:ea typeface="Nunito"/>
                <a:cs typeface="Nunito"/>
                <a:sym typeface="Nunito"/>
                <a:hlinkClick r:id="rId6"/>
              </a:rPr>
              <a:t>W&amp;M sealing progress</a:t>
            </a:r>
            <a:r>
              <a:rPr b="1" i="0" lang="en-US" sz="1200" u="none" cap="none" strike="noStrike">
                <a:solidFill>
                  <a:schemeClr val="dk1"/>
                </a:solidFill>
                <a:latin typeface="Nunito"/>
                <a:ea typeface="Nunito"/>
                <a:cs typeface="Nunito"/>
                <a:sym typeface="Nunito"/>
              </a:rPr>
              <a:t> </a:t>
            </a:r>
            <a:r>
              <a:rPr b="0" i="0" lang="en-US" sz="1200" u="none" cap="none" strike="noStrike">
                <a:solidFill>
                  <a:schemeClr val="dk1"/>
                </a:solidFill>
                <a:latin typeface="Nunito"/>
                <a:ea typeface="Nunito"/>
                <a:cs typeface="Nunito"/>
                <a:sym typeface="Nunito"/>
              </a:rPr>
              <a:t>at 96% (650/677)</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Upgrade from 5V to 12V is the first to be done before verification. If a KP already has the 12V BL PCB, it goes straight to verification</a:t>
            </a:r>
            <a:endParaRPr b="0" i="0" sz="1200" u="none" cap="none" strike="noStrike">
              <a:solidFill>
                <a:schemeClr val="dk1"/>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9"/>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424" name="Google Shape;424;p49"/>
          <p:cNvSpPr txBox="1"/>
          <p:nvPr>
            <p:ph type="title"/>
          </p:nvPr>
        </p:nvSpPr>
        <p:spPr>
          <a:xfrm>
            <a:off x="1161000" y="71868"/>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Production: Docks &amp; Dispense Trays </a:t>
            </a:r>
            <a:r>
              <a:rPr baseline="30000" lang="en-US" sz="2700">
                <a:solidFill>
                  <a:schemeClr val="hlink"/>
                </a:solidFill>
                <a:uFill>
                  <a:noFill/>
                </a:uFill>
                <a:hlinkClick r:id="rId3"/>
              </a:rPr>
              <a:t>[11]</a:t>
            </a:r>
            <a:r>
              <a:rPr lang="en-US"/>
              <a:t> </a:t>
            </a:r>
            <a:endParaRPr/>
          </a:p>
        </p:txBody>
      </p:sp>
      <p:sp>
        <p:nvSpPr>
          <p:cNvPr id="425" name="Google Shape;425;p49"/>
          <p:cNvSpPr txBox="1"/>
          <p:nvPr/>
        </p:nvSpPr>
        <p:spPr>
          <a:xfrm>
            <a:off x="146302" y="4892050"/>
            <a:ext cx="5321400" cy="10650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Nunito"/>
                <a:ea typeface="Nunito"/>
                <a:cs typeface="Nunito"/>
                <a:sym typeface="Nunito"/>
              </a:rPr>
              <a:t>Notes:</a:t>
            </a:r>
            <a:endParaRPr b="1" i="0" sz="1200" u="none" cap="none" strike="noStrike">
              <a:solidFill>
                <a:srgbClr val="000000"/>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SemiBold"/>
              <a:buChar char="●"/>
            </a:pPr>
            <a:r>
              <a:rPr b="0" i="0" lang="en-US" sz="1200" u="none" cap="none" strike="noStrike">
                <a:solidFill>
                  <a:schemeClr val="dk1"/>
                </a:solidFill>
                <a:latin typeface="Nunito"/>
                <a:ea typeface="Nunito"/>
                <a:cs typeface="Nunito"/>
                <a:sym typeface="Nunito"/>
              </a:rPr>
              <a:t>No dispense tray assembled - Hardware upgrade complete</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No  docks assembled from batch 5(329 Parts)</a:t>
            </a:r>
            <a:endParaRPr b="0" i="0" sz="1200" u="none" cap="none" strike="noStrike">
              <a:solidFill>
                <a:schemeClr val="dk1"/>
              </a:solidFill>
              <a:latin typeface="Nunito"/>
              <a:ea typeface="Nunito"/>
              <a:cs typeface="Nunito"/>
              <a:sym typeface="Nunito"/>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Nunito"/>
              <a:ea typeface="Nunito"/>
              <a:cs typeface="Nunito"/>
              <a:sym typeface="Nunito"/>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Nunito"/>
              <a:ea typeface="Nunito"/>
              <a:cs typeface="Nunito"/>
              <a:sym typeface="Nunito"/>
            </a:endParaRPr>
          </a:p>
        </p:txBody>
      </p:sp>
      <p:pic>
        <p:nvPicPr>
          <p:cNvPr id="426" name="Google Shape;426;p49" title="Chart"/>
          <p:cNvPicPr preferRelativeResize="0"/>
          <p:nvPr/>
        </p:nvPicPr>
        <p:blipFill rotWithShape="1">
          <a:blip r:embed="rId4">
            <a:alphaModFix/>
          </a:blip>
          <a:srcRect b="0" l="0" r="0" t="0"/>
          <a:stretch/>
        </p:blipFill>
        <p:spPr>
          <a:xfrm>
            <a:off x="6373375" y="1065500"/>
            <a:ext cx="5641848" cy="3328425"/>
          </a:xfrm>
          <a:prstGeom prst="rect">
            <a:avLst/>
          </a:prstGeom>
          <a:noFill/>
          <a:ln cap="flat" cmpd="sng" w="9525">
            <a:solidFill>
              <a:srgbClr val="000000"/>
            </a:solidFill>
            <a:prstDash val="solid"/>
            <a:round/>
            <a:headEnd len="sm" w="sm" type="none"/>
            <a:tailEnd len="sm" w="sm" type="none"/>
          </a:ln>
        </p:spPr>
      </p:pic>
      <p:pic>
        <p:nvPicPr>
          <p:cNvPr id="427" name="Google Shape;427;p49" title="Chart"/>
          <p:cNvPicPr preferRelativeResize="0"/>
          <p:nvPr/>
        </p:nvPicPr>
        <p:blipFill rotWithShape="1">
          <a:blip r:embed="rId5">
            <a:alphaModFix/>
          </a:blip>
          <a:srcRect b="0" l="0" r="0" t="0"/>
          <a:stretch/>
        </p:blipFill>
        <p:spPr>
          <a:xfrm>
            <a:off x="109300" y="1065500"/>
            <a:ext cx="5358383" cy="332841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0"/>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434" name="Google Shape;434;p50"/>
          <p:cNvSpPr txBox="1"/>
          <p:nvPr>
            <p:ph type="title"/>
          </p:nvPr>
        </p:nvSpPr>
        <p:spPr>
          <a:xfrm>
            <a:off x="1161000" y="71868"/>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t>Store: Inventory </a:t>
            </a:r>
            <a:r>
              <a:rPr baseline="30000" lang="en-US" sz="2700">
                <a:solidFill>
                  <a:schemeClr val="hlink"/>
                </a:solidFill>
                <a:uFill>
                  <a:noFill/>
                </a:uFill>
                <a:hlinkClick r:id="rId3"/>
              </a:rPr>
              <a:t>[12]</a:t>
            </a:r>
            <a:endParaRPr/>
          </a:p>
        </p:txBody>
      </p:sp>
      <p:pic>
        <p:nvPicPr>
          <p:cNvPr id="435" name="Google Shape;435;p50" title="Chart"/>
          <p:cNvPicPr preferRelativeResize="0"/>
          <p:nvPr/>
        </p:nvPicPr>
        <p:blipFill rotWithShape="1">
          <a:blip r:embed="rId4">
            <a:alphaModFix/>
          </a:blip>
          <a:srcRect b="0" l="0" r="0" t="0"/>
          <a:stretch/>
        </p:blipFill>
        <p:spPr>
          <a:xfrm>
            <a:off x="109300" y="1065500"/>
            <a:ext cx="5358385" cy="3328415"/>
          </a:xfrm>
          <a:prstGeom prst="rect">
            <a:avLst/>
          </a:prstGeom>
          <a:noFill/>
          <a:ln cap="flat" cmpd="sng" w="9525">
            <a:solidFill>
              <a:srgbClr val="000000"/>
            </a:solidFill>
            <a:prstDash val="solid"/>
            <a:round/>
            <a:headEnd len="sm" w="sm" type="none"/>
            <a:tailEnd len="sm" w="sm" type="none"/>
          </a:ln>
        </p:spPr>
      </p:pic>
      <p:graphicFrame>
        <p:nvGraphicFramePr>
          <p:cNvPr id="436" name="Google Shape;436;p50"/>
          <p:cNvGraphicFramePr/>
          <p:nvPr/>
        </p:nvGraphicFramePr>
        <p:xfrm>
          <a:off x="109300" y="4967625"/>
          <a:ext cx="3000000" cy="3000000"/>
        </p:xfrm>
        <a:graphic>
          <a:graphicData uri="http://schemas.openxmlformats.org/drawingml/2006/table">
            <a:tbl>
              <a:tblPr>
                <a:noFill/>
                <a:tableStyleId>{022DCD2D-C714-4F5B-83B7-B469F0B22876}</a:tableStyleId>
              </a:tblPr>
              <a:tblGrid>
                <a:gridCol w="301375"/>
                <a:gridCol w="1116225"/>
                <a:gridCol w="1116225"/>
                <a:gridCol w="904125"/>
              </a:tblGrid>
              <a:tr h="267975">
                <a:tc>
                  <a:txBody>
                    <a:bodyPr/>
                    <a:lstStyle/>
                    <a:p>
                      <a:pPr indent="0" lvl="0" marL="0" marR="0" rtl="0" algn="l">
                        <a:lnSpc>
                          <a:spcPct val="115000"/>
                        </a:lnSpc>
                        <a:spcBef>
                          <a:spcPts val="0"/>
                        </a:spcBef>
                        <a:spcAft>
                          <a:spcPts val="0"/>
                        </a:spcAft>
                        <a:buClr>
                          <a:srgbClr val="000000"/>
                        </a:buClr>
                        <a:buSzPts val="1100"/>
                        <a:buFont typeface="Arial"/>
                        <a:buNone/>
                      </a:pPr>
                      <a:r>
                        <a:rPr b="1" lang="en-US" sz="1100" u="none" cap="none" strike="noStrike">
                          <a:latin typeface="Calibri"/>
                          <a:ea typeface="Calibri"/>
                          <a:cs typeface="Calibri"/>
                          <a:sym typeface="Calibri"/>
                        </a:rPr>
                        <a:t>Z</a:t>
                      </a:r>
                      <a:endParaRPr b="1" sz="1100" u="none" cap="none" strike="noStrike">
                        <a:latin typeface="Calibri"/>
                        <a:ea typeface="Calibri"/>
                        <a:cs typeface="Calibri"/>
                        <a:sym typeface="Calibri"/>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ZV</a:t>
                      </a:r>
                      <a:endParaRPr sz="1100" u="none" cap="none" strike="noStrike">
                        <a:latin typeface="Calibri"/>
                        <a:ea typeface="Calibri"/>
                        <a:cs typeface="Calibri"/>
                        <a:sym typeface="Calibri"/>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00"/>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ZE</a:t>
                      </a:r>
                      <a:endParaRPr sz="1100" u="none" cap="none" strike="noStrike">
                        <a:latin typeface="Calibri"/>
                        <a:ea typeface="Calibri"/>
                        <a:cs typeface="Calibri"/>
                        <a:sym typeface="Calibri"/>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FF00"/>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ZD</a:t>
                      </a:r>
                      <a:endParaRPr sz="1100" u="none" cap="none" strike="noStrike">
                        <a:latin typeface="Calibri"/>
                        <a:ea typeface="Calibri"/>
                        <a:cs typeface="Calibri"/>
                        <a:sym typeface="Calibri"/>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FF00"/>
                    </a:solidFill>
                  </a:tcPr>
                </a:tc>
              </a:tr>
              <a:tr h="267975">
                <a:tc>
                  <a:txBody>
                    <a:bodyPr/>
                    <a:lstStyle/>
                    <a:p>
                      <a:pPr indent="0" lvl="0" marL="0" marR="0" rtl="0" algn="l">
                        <a:lnSpc>
                          <a:spcPct val="115000"/>
                        </a:lnSpc>
                        <a:spcBef>
                          <a:spcPts val="0"/>
                        </a:spcBef>
                        <a:spcAft>
                          <a:spcPts val="0"/>
                        </a:spcAft>
                        <a:buClr>
                          <a:srgbClr val="000000"/>
                        </a:buClr>
                        <a:buSzPts val="1100"/>
                        <a:buFont typeface="Arial"/>
                        <a:buNone/>
                      </a:pPr>
                      <a:r>
                        <a:rPr b="1" lang="en-US" sz="1100" u="none" cap="none" strike="noStrike">
                          <a:latin typeface="Calibri"/>
                          <a:ea typeface="Calibri"/>
                          <a:cs typeface="Calibri"/>
                          <a:sym typeface="Calibri"/>
                        </a:rPr>
                        <a:t>Y</a:t>
                      </a:r>
                      <a:endParaRPr b="1" sz="1100" u="none" cap="none" strike="noStrike">
                        <a:latin typeface="Calibri"/>
                        <a:ea typeface="Calibri"/>
                        <a:cs typeface="Calibri"/>
                        <a:sym typeface="Calibri"/>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YV</a:t>
                      </a:r>
                      <a:endParaRPr sz="1100" u="none" cap="none" strike="noStrike">
                        <a:latin typeface="Calibri"/>
                        <a:ea typeface="Calibri"/>
                        <a:cs typeface="Calibri"/>
                        <a:sym typeface="Calibri"/>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YE</a:t>
                      </a:r>
                      <a:endParaRPr sz="1100" u="none" cap="none" strike="noStrike">
                        <a:latin typeface="Calibri"/>
                        <a:ea typeface="Calibri"/>
                        <a:cs typeface="Calibri"/>
                        <a:sym typeface="Calibri"/>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00"/>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YD</a:t>
                      </a:r>
                      <a:endParaRPr sz="1000" u="none" cap="none" strike="noStrike">
                        <a:latin typeface="Calibri"/>
                        <a:ea typeface="Calibri"/>
                        <a:cs typeface="Calibri"/>
                        <a:sym typeface="Calibri"/>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FF00"/>
                    </a:solidFill>
                  </a:tcPr>
                </a:tc>
              </a:tr>
              <a:tr h="267975">
                <a:tc>
                  <a:txBody>
                    <a:bodyPr/>
                    <a:lstStyle/>
                    <a:p>
                      <a:pPr indent="0" lvl="0" marL="0" marR="0" rtl="0" algn="l">
                        <a:lnSpc>
                          <a:spcPct val="115000"/>
                        </a:lnSpc>
                        <a:spcBef>
                          <a:spcPts val="0"/>
                        </a:spcBef>
                        <a:spcAft>
                          <a:spcPts val="0"/>
                        </a:spcAft>
                        <a:buClr>
                          <a:srgbClr val="000000"/>
                        </a:buClr>
                        <a:buSzPts val="1100"/>
                        <a:buFont typeface="Arial"/>
                        <a:buNone/>
                      </a:pPr>
                      <a:r>
                        <a:rPr b="1" lang="en-US" sz="1100" u="none" cap="none" strike="noStrike">
                          <a:latin typeface="Calibri"/>
                          <a:ea typeface="Calibri"/>
                          <a:cs typeface="Calibri"/>
                          <a:sym typeface="Calibri"/>
                        </a:rPr>
                        <a:t>X</a:t>
                      </a:r>
                      <a:endParaRPr b="1" sz="1100" u="none" cap="none" strike="noStrike">
                        <a:latin typeface="Calibri"/>
                        <a:ea typeface="Calibri"/>
                        <a:cs typeface="Calibri"/>
                        <a:sym typeface="Calibri"/>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XV</a:t>
                      </a:r>
                      <a:endParaRPr sz="1100" u="none" cap="none" strike="noStrike">
                        <a:latin typeface="Calibri"/>
                        <a:ea typeface="Calibri"/>
                        <a:cs typeface="Calibri"/>
                        <a:sym typeface="Calibri"/>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XE</a:t>
                      </a:r>
                      <a:endParaRPr sz="1100" u="none" cap="none" strike="noStrike">
                        <a:latin typeface="Calibri"/>
                        <a:ea typeface="Calibri"/>
                        <a:cs typeface="Calibri"/>
                        <a:sym typeface="Calibri"/>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9900"/>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XD</a:t>
                      </a:r>
                      <a:endParaRPr sz="1100" u="none" cap="none" strike="noStrike">
                        <a:latin typeface="Calibri"/>
                        <a:ea typeface="Calibri"/>
                        <a:cs typeface="Calibri"/>
                        <a:sym typeface="Calibri"/>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00"/>
                    </a:solidFill>
                  </a:tcPr>
                </a:tc>
              </a:tr>
              <a:tr h="273450">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latin typeface="Calibri"/>
                          <a:ea typeface="Calibri"/>
                          <a:cs typeface="Calibri"/>
                          <a:sym typeface="Calibri"/>
                        </a:rPr>
                        <a:t>V</a:t>
                      </a:r>
                      <a:endParaRPr b="1" sz="1100" u="none" cap="none" strike="noStrike">
                        <a:latin typeface="Calibri"/>
                        <a:ea typeface="Calibri"/>
                        <a:cs typeface="Calibri"/>
                        <a:sym typeface="Calibri"/>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latin typeface="Calibri"/>
                          <a:ea typeface="Calibri"/>
                          <a:cs typeface="Calibri"/>
                          <a:sym typeface="Calibri"/>
                        </a:rPr>
                        <a:t>E</a:t>
                      </a:r>
                      <a:endParaRPr b="1" sz="1100" u="none" cap="none" strike="noStrike">
                        <a:latin typeface="Calibri"/>
                        <a:ea typeface="Calibri"/>
                        <a:cs typeface="Calibri"/>
                        <a:sym typeface="Calibri"/>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100"/>
                        <a:buFont typeface="Arial"/>
                        <a:buNone/>
                      </a:pPr>
                      <a:r>
                        <a:rPr b="1" lang="en-US" sz="1100" u="none" cap="none" strike="noStrike">
                          <a:latin typeface="Calibri"/>
                          <a:ea typeface="Calibri"/>
                          <a:cs typeface="Calibri"/>
                          <a:sym typeface="Calibri"/>
                        </a:rPr>
                        <a:t>D</a:t>
                      </a:r>
                      <a:endParaRPr b="1" sz="1100" u="none" cap="none" strike="noStrike">
                        <a:latin typeface="Calibri"/>
                        <a:ea typeface="Calibri"/>
                        <a:cs typeface="Calibri"/>
                        <a:sym typeface="Calibri"/>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437" name="Google Shape;437;p50"/>
          <p:cNvGraphicFramePr/>
          <p:nvPr/>
        </p:nvGraphicFramePr>
        <p:xfrm>
          <a:off x="6600900" y="4967625"/>
          <a:ext cx="3000000" cy="3000000"/>
        </p:xfrm>
        <a:graphic>
          <a:graphicData uri="http://schemas.openxmlformats.org/drawingml/2006/table">
            <a:tbl>
              <a:tblPr>
                <a:noFill/>
                <a:tableStyleId>{022DCD2D-C714-4F5B-83B7-B469F0B22876}</a:tableStyleId>
              </a:tblPr>
              <a:tblGrid>
                <a:gridCol w="5376850"/>
              </a:tblGrid>
              <a:tr h="190500">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latin typeface="Calibri"/>
                          <a:ea typeface="Calibri"/>
                          <a:cs typeface="Calibri"/>
                          <a:sym typeface="Calibri"/>
                        </a:rPr>
                        <a:t>V </a:t>
                      </a:r>
                      <a:r>
                        <a:rPr lang="en-US" sz="1000" u="none" cap="none" strike="noStrike">
                          <a:latin typeface="Calibri"/>
                          <a:ea typeface="Calibri"/>
                          <a:cs typeface="Calibri"/>
                          <a:sym typeface="Calibri"/>
                        </a:rPr>
                        <a:t>- Unavailability causes an immediate and unacceptable penalty</a:t>
                      </a:r>
                      <a:endParaRPr sz="1000" u="none" cap="none" strike="noStrike">
                        <a:latin typeface="Calibri"/>
                        <a:ea typeface="Calibri"/>
                        <a:cs typeface="Calibri"/>
                        <a:sym typeface="Calibri"/>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latin typeface="Calibri"/>
                          <a:ea typeface="Calibri"/>
                          <a:cs typeface="Calibri"/>
                          <a:sym typeface="Calibri"/>
                        </a:rPr>
                        <a:t>E</a:t>
                      </a:r>
                      <a:r>
                        <a:rPr lang="en-US" sz="1000" u="none" cap="none" strike="noStrike">
                          <a:latin typeface="Calibri"/>
                          <a:ea typeface="Calibri"/>
                          <a:cs typeface="Calibri"/>
                          <a:sym typeface="Calibri"/>
                        </a:rPr>
                        <a:t> - Unavailability induces a significant production/maintenance delay/significant financial penalty</a:t>
                      </a:r>
                      <a:endParaRPr sz="1000" u="none" cap="none" strike="noStrike">
                        <a:latin typeface="Calibri"/>
                        <a:ea typeface="Calibri"/>
                        <a:cs typeface="Calibri"/>
                        <a:sym typeface="Calibri"/>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latin typeface="Calibri"/>
                          <a:ea typeface="Calibri"/>
                          <a:cs typeface="Calibri"/>
                          <a:sym typeface="Calibri"/>
                        </a:rPr>
                        <a:t>D</a:t>
                      </a:r>
                      <a:r>
                        <a:rPr lang="en-US" sz="1000" u="none" cap="none" strike="noStrike">
                          <a:latin typeface="Calibri"/>
                          <a:ea typeface="Calibri"/>
                          <a:cs typeface="Calibri"/>
                          <a:sym typeface="Calibri"/>
                        </a:rPr>
                        <a:t> - Unavailability can be temporarily allowed without having a serious effect in operation</a:t>
                      </a:r>
                      <a:endParaRPr sz="1000" u="none" cap="none" strike="noStrike">
                        <a:latin typeface="Calibri"/>
                        <a:ea typeface="Calibri"/>
                        <a:cs typeface="Calibri"/>
                        <a:sym typeface="Calibri"/>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438" name="Google Shape;438;p50"/>
          <p:cNvGraphicFramePr/>
          <p:nvPr/>
        </p:nvGraphicFramePr>
        <p:xfrm>
          <a:off x="3802350" y="4967625"/>
          <a:ext cx="3000000" cy="3000000"/>
        </p:xfrm>
        <a:graphic>
          <a:graphicData uri="http://schemas.openxmlformats.org/drawingml/2006/table">
            <a:tbl>
              <a:tblPr>
                <a:noFill/>
                <a:tableStyleId>{022DCD2D-C714-4F5B-83B7-B469F0B22876}</a:tableStyleId>
              </a:tblPr>
              <a:tblGrid>
                <a:gridCol w="2732950"/>
              </a:tblGrid>
              <a:tr h="373350">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latin typeface="Calibri"/>
                          <a:ea typeface="Calibri"/>
                          <a:cs typeface="Calibri"/>
                          <a:sym typeface="Calibri"/>
                        </a:rPr>
                        <a:t>X </a:t>
                      </a:r>
                      <a:r>
                        <a:rPr lang="en-US" sz="1000" u="none" cap="none" strike="noStrike">
                          <a:latin typeface="Calibri"/>
                          <a:ea typeface="Calibri"/>
                          <a:cs typeface="Calibri"/>
                          <a:sym typeface="Calibri"/>
                        </a:rPr>
                        <a:t>- Regular demand		</a:t>
                      </a:r>
                      <a:endParaRPr sz="1000" u="none" cap="none" strike="noStrike">
                        <a:latin typeface="Calibri"/>
                        <a:ea typeface="Calibri"/>
                        <a:cs typeface="Calibri"/>
                        <a:sym typeface="Calibri"/>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81000">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latin typeface="Calibri"/>
                          <a:ea typeface="Calibri"/>
                          <a:cs typeface="Calibri"/>
                          <a:sym typeface="Calibri"/>
                        </a:rPr>
                        <a:t>Y</a:t>
                      </a:r>
                      <a:r>
                        <a:rPr lang="en-US" sz="1000" u="none" cap="none" strike="noStrike">
                          <a:latin typeface="Calibri"/>
                          <a:ea typeface="Calibri"/>
                          <a:cs typeface="Calibri"/>
                          <a:sym typeface="Calibri"/>
                        </a:rPr>
                        <a:t> - Strong variability in demand</a:t>
                      </a:r>
                      <a:endParaRPr sz="1000" u="none" cap="none" strike="noStrike">
                        <a:latin typeface="Calibri"/>
                        <a:ea typeface="Calibri"/>
                        <a:cs typeface="Calibri"/>
                        <a:sym typeface="Calibri"/>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latin typeface="Calibri"/>
                          <a:ea typeface="Calibri"/>
                          <a:cs typeface="Calibri"/>
                          <a:sym typeface="Calibri"/>
                        </a:rPr>
                        <a:t>Z</a:t>
                      </a:r>
                      <a:r>
                        <a:rPr lang="en-US" sz="1000" u="none" cap="none" strike="noStrike">
                          <a:latin typeface="Calibri"/>
                          <a:ea typeface="Calibri"/>
                          <a:cs typeface="Calibri"/>
                          <a:sym typeface="Calibri"/>
                        </a:rPr>
                        <a:t> - Very irregular &amp; difficult to predict demand</a:t>
                      </a:r>
                      <a:endParaRPr sz="1000" u="none" cap="none" strike="noStrike">
                        <a:latin typeface="Calibri"/>
                        <a:ea typeface="Calibri"/>
                        <a:cs typeface="Calibri"/>
                        <a:sym typeface="Calibri"/>
                      </a:endParaRPr>
                    </a:p>
                  </a:txBody>
                  <a:tcPr marT="91425" marB="91425" marR="28575" marL="285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439" name="Google Shape;439;p50" title="Chart"/>
          <p:cNvPicPr preferRelativeResize="0"/>
          <p:nvPr/>
        </p:nvPicPr>
        <p:blipFill rotWithShape="1">
          <a:blip r:embed="rId5">
            <a:alphaModFix/>
          </a:blip>
          <a:srcRect b="0" l="0" r="0" t="0"/>
          <a:stretch/>
        </p:blipFill>
        <p:spPr>
          <a:xfrm>
            <a:off x="6373375" y="1065500"/>
            <a:ext cx="5641847" cy="3328424"/>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1"/>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446" name="Google Shape;446;p51"/>
          <p:cNvSpPr txBox="1"/>
          <p:nvPr>
            <p:ph type="title"/>
          </p:nvPr>
        </p:nvSpPr>
        <p:spPr>
          <a:xfrm>
            <a:off x="1161000" y="71868"/>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t>Store: Inventory </a:t>
            </a:r>
            <a:r>
              <a:rPr baseline="30000" lang="en-US" sz="2700">
                <a:solidFill>
                  <a:schemeClr val="hlink"/>
                </a:solidFill>
                <a:uFill>
                  <a:noFill/>
                </a:uFill>
                <a:hlinkClick r:id="rId3"/>
              </a:rPr>
              <a:t>[13]</a:t>
            </a:r>
            <a:endParaRPr/>
          </a:p>
        </p:txBody>
      </p:sp>
      <p:pic>
        <p:nvPicPr>
          <p:cNvPr id="447" name="Google Shape;447;p51" title="Chart"/>
          <p:cNvPicPr preferRelativeResize="0"/>
          <p:nvPr/>
        </p:nvPicPr>
        <p:blipFill rotWithShape="1">
          <a:blip r:embed="rId4">
            <a:alphaModFix/>
          </a:blip>
          <a:srcRect b="0" l="0" r="0" t="0"/>
          <a:stretch/>
        </p:blipFill>
        <p:spPr>
          <a:xfrm>
            <a:off x="7823893" y="1065488"/>
            <a:ext cx="4181524" cy="2627824"/>
          </a:xfrm>
          <a:prstGeom prst="rect">
            <a:avLst/>
          </a:prstGeom>
          <a:noFill/>
          <a:ln cap="flat" cmpd="sng" w="9525">
            <a:solidFill>
              <a:srgbClr val="000000"/>
            </a:solidFill>
            <a:prstDash val="solid"/>
            <a:round/>
            <a:headEnd len="sm" w="sm" type="none"/>
            <a:tailEnd len="sm" w="sm" type="none"/>
          </a:ln>
        </p:spPr>
      </p:pic>
      <p:graphicFrame>
        <p:nvGraphicFramePr>
          <p:cNvPr id="448" name="Google Shape;448;p51"/>
          <p:cNvGraphicFramePr/>
          <p:nvPr/>
        </p:nvGraphicFramePr>
        <p:xfrm>
          <a:off x="152400" y="4667175"/>
          <a:ext cx="3000000" cy="3000000"/>
        </p:xfrm>
        <a:graphic>
          <a:graphicData uri="http://schemas.openxmlformats.org/drawingml/2006/table">
            <a:tbl>
              <a:tblPr>
                <a:noFill/>
                <a:tableStyleId>{022DCD2D-C714-4F5B-83B7-B469F0B22876}</a:tableStyleId>
              </a:tblPr>
              <a:tblGrid>
                <a:gridCol w="1436675"/>
                <a:gridCol w="5822850"/>
              </a:tblGrid>
              <a:tr h="120625">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latin typeface="Nunito"/>
                          <a:ea typeface="Nunito"/>
                          <a:cs typeface="Nunito"/>
                          <a:sym typeface="Nunito"/>
                        </a:rPr>
                        <a:t>Damaged</a:t>
                      </a:r>
                      <a:endParaRPr b="1" sz="1000" u="none" cap="none" strike="noStrike">
                        <a:latin typeface="Nunito"/>
                        <a:ea typeface="Nunito"/>
                        <a:cs typeface="Nunito"/>
                        <a:sym typeface="Nunito"/>
                      </a:endParaRPr>
                    </a:p>
                  </a:txBody>
                  <a:tcPr marT="91425" marB="91425"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Nunito"/>
                          <a:ea typeface="Nunito"/>
                          <a:cs typeface="Nunito"/>
                          <a:sym typeface="Nunito"/>
                        </a:rPr>
                        <a:t>Parts issued but not used due to a physical damage</a:t>
                      </a:r>
                      <a:endParaRPr sz="1000" u="none" cap="none" strike="noStrike">
                        <a:latin typeface="Nunito"/>
                        <a:ea typeface="Nunito"/>
                        <a:cs typeface="Nunito"/>
                        <a:sym typeface="Nunito"/>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20625">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latin typeface="Nunito"/>
                          <a:ea typeface="Nunito"/>
                          <a:cs typeface="Nunito"/>
                          <a:sym typeface="Nunito"/>
                        </a:rPr>
                        <a:t>Wrong product request</a:t>
                      </a:r>
                      <a:endParaRPr b="1" sz="1000" u="none" cap="none" strike="noStrike">
                        <a:latin typeface="Nunito"/>
                        <a:ea typeface="Nunito"/>
                        <a:cs typeface="Nunito"/>
                        <a:sym typeface="Nunito"/>
                      </a:endParaRPr>
                    </a:p>
                  </a:txBody>
                  <a:tcPr marT="91425" marB="91425"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Nunito"/>
                          <a:ea typeface="Nunito"/>
                          <a:cs typeface="Nunito"/>
                          <a:sym typeface="Nunito"/>
                        </a:rPr>
                        <a:t>This is where an end user needs spare A but requests for spare B</a:t>
                      </a:r>
                      <a:endParaRPr sz="1000" u="none" cap="none" strike="noStrike">
                        <a:latin typeface="Nunito"/>
                        <a:ea typeface="Nunito"/>
                        <a:cs typeface="Nunito"/>
                        <a:sym typeface="Nunito"/>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9000">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latin typeface="Nunito"/>
                          <a:ea typeface="Nunito"/>
                          <a:cs typeface="Nunito"/>
                          <a:sym typeface="Nunito"/>
                        </a:rPr>
                        <a:t>Wrong stock picking</a:t>
                      </a:r>
                      <a:endParaRPr b="1" sz="1000" u="none" cap="none" strike="noStrike">
                        <a:latin typeface="Nunito"/>
                        <a:ea typeface="Nunito"/>
                        <a:cs typeface="Nunito"/>
                        <a:sym typeface="Nunito"/>
                      </a:endParaRPr>
                    </a:p>
                  </a:txBody>
                  <a:tcPr marT="91425" marB="91425"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Nunito"/>
                          <a:ea typeface="Nunito"/>
                          <a:cs typeface="Nunito"/>
                          <a:sym typeface="Nunito"/>
                        </a:rPr>
                        <a:t>Parts issued by stores does not match parts requested</a:t>
                      </a:r>
                      <a:endParaRPr sz="1000" u="none" cap="none" strike="noStrike">
                        <a:latin typeface="Nunito"/>
                        <a:ea typeface="Nunito"/>
                        <a:cs typeface="Nunito"/>
                        <a:sym typeface="Nunito"/>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latin typeface="Nunito"/>
                          <a:ea typeface="Nunito"/>
                          <a:cs typeface="Nunito"/>
                          <a:sym typeface="Nunito"/>
                        </a:rPr>
                        <a:t>Poor quality</a:t>
                      </a:r>
                      <a:endParaRPr b="1" sz="1000" u="none" cap="none" strike="noStrike">
                        <a:latin typeface="Nunito"/>
                        <a:ea typeface="Nunito"/>
                        <a:cs typeface="Nunito"/>
                        <a:sym typeface="Nunito"/>
                      </a:endParaRPr>
                    </a:p>
                  </a:txBody>
                  <a:tcPr marT="91425" marB="91425"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Nunito"/>
                          <a:ea typeface="Nunito"/>
                          <a:cs typeface="Nunito"/>
                          <a:sym typeface="Nunito"/>
                        </a:rPr>
                        <a:t>Parts issued but not used due to bad quality</a:t>
                      </a:r>
                      <a:endParaRPr sz="1000" u="none" cap="none" strike="noStrike">
                        <a:latin typeface="Nunito"/>
                        <a:ea typeface="Nunito"/>
                        <a:cs typeface="Nunito"/>
                        <a:sym typeface="Nunito"/>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00">
                <a:tc>
                  <a:txBody>
                    <a:bodyPr/>
                    <a:lstStyle/>
                    <a:p>
                      <a:pPr indent="0" lvl="0" marL="0" marR="0" rtl="0" algn="l">
                        <a:lnSpc>
                          <a:spcPct val="115000"/>
                        </a:lnSpc>
                        <a:spcBef>
                          <a:spcPts val="0"/>
                        </a:spcBef>
                        <a:spcAft>
                          <a:spcPts val="0"/>
                        </a:spcAft>
                        <a:buClr>
                          <a:srgbClr val="000000"/>
                        </a:buClr>
                        <a:buSzPts val="1000"/>
                        <a:buFont typeface="Arial"/>
                        <a:buNone/>
                      </a:pPr>
                      <a:r>
                        <a:rPr b="1" lang="en-US" sz="1000" u="none" cap="none" strike="noStrike">
                          <a:latin typeface="Nunito"/>
                          <a:ea typeface="Nunito"/>
                          <a:cs typeface="Nunito"/>
                          <a:sym typeface="Nunito"/>
                        </a:rPr>
                        <a:t>Overdue</a:t>
                      </a:r>
                      <a:endParaRPr b="1" sz="1000" u="none" cap="none" strike="noStrike">
                        <a:latin typeface="Nunito"/>
                        <a:ea typeface="Nunito"/>
                        <a:cs typeface="Nunito"/>
                        <a:sym typeface="Nunito"/>
                      </a:endParaRPr>
                    </a:p>
                  </a:txBody>
                  <a:tcPr marT="91425" marB="91425" marR="28575" marL="2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Nunito"/>
                          <a:ea typeface="Nunito"/>
                          <a:cs typeface="Nunito"/>
                          <a:sym typeface="Nunito"/>
                        </a:rPr>
                        <a:t>Delayed parts issuance making the end user to explore other solutions</a:t>
                      </a:r>
                      <a:endParaRPr sz="1000" u="none" cap="none" strike="noStrike">
                        <a:latin typeface="Nunito"/>
                        <a:ea typeface="Nunito"/>
                        <a:cs typeface="Nunito"/>
                        <a:sym typeface="Nunito"/>
                      </a:endParaRPr>
                    </a:p>
                  </a:txBody>
                  <a:tcPr marT="91425" marB="91425" marR="91425" marL="914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449" name="Google Shape;449;p51" title="Chart"/>
          <p:cNvPicPr preferRelativeResize="0"/>
          <p:nvPr/>
        </p:nvPicPr>
        <p:blipFill rotWithShape="1">
          <a:blip r:embed="rId5">
            <a:alphaModFix/>
          </a:blip>
          <a:srcRect b="0" l="0" r="0" t="0"/>
          <a:stretch/>
        </p:blipFill>
        <p:spPr>
          <a:xfrm>
            <a:off x="7823900" y="3739938"/>
            <a:ext cx="4181525" cy="2627800"/>
          </a:xfrm>
          <a:prstGeom prst="rect">
            <a:avLst/>
          </a:prstGeom>
          <a:noFill/>
          <a:ln cap="flat" cmpd="sng" w="9525">
            <a:solidFill>
              <a:srgbClr val="000000"/>
            </a:solidFill>
            <a:prstDash val="solid"/>
            <a:round/>
            <a:headEnd len="sm" w="sm" type="none"/>
            <a:tailEnd len="sm" w="sm" type="none"/>
          </a:ln>
        </p:spPr>
      </p:pic>
      <p:pic>
        <p:nvPicPr>
          <p:cNvPr id="450" name="Google Shape;450;p51" title="Chart"/>
          <p:cNvPicPr preferRelativeResize="0"/>
          <p:nvPr/>
        </p:nvPicPr>
        <p:blipFill rotWithShape="1">
          <a:blip r:embed="rId6">
            <a:alphaModFix/>
          </a:blip>
          <a:srcRect b="0" l="0" r="0" t="0"/>
          <a:stretch/>
        </p:blipFill>
        <p:spPr>
          <a:xfrm>
            <a:off x="79775" y="1065500"/>
            <a:ext cx="7213137" cy="36016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descr="KY.jpg" id="455" name="Google Shape;455;p52"/>
          <p:cNvPicPr preferRelativeResize="0"/>
          <p:nvPr/>
        </p:nvPicPr>
        <p:blipFill rotWithShape="1">
          <a:blip r:embed="rId3">
            <a:alphaModFix/>
          </a:blip>
          <a:srcRect b="0" l="0" r="0" t="0"/>
          <a:stretch/>
        </p:blipFill>
        <p:spPr>
          <a:xfrm>
            <a:off x="0" y="0"/>
            <a:ext cx="12191999" cy="6857647"/>
          </a:xfrm>
          <a:prstGeom prst="rect">
            <a:avLst/>
          </a:prstGeom>
          <a:noFill/>
          <a:ln>
            <a:noFill/>
          </a:ln>
        </p:spPr>
      </p:pic>
      <p:sp>
        <p:nvSpPr>
          <p:cNvPr id="456" name="Google Shape;456;p52"/>
          <p:cNvSpPr txBox="1"/>
          <p:nvPr>
            <p:ph type="title"/>
          </p:nvPr>
        </p:nvSpPr>
        <p:spPr>
          <a:xfrm>
            <a:off x="5519075" y="2859398"/>
            <a:ext cx="3602100" cy="591000"/>
          </a:xfrm>
          <a:prstGeom prst="rect">
            <a:avLst/>
          </a:prstGeom>
          <a:noFill/>
          <a:ln>
            <a:noFill/>
          </a:ln>
        </p:spPr>
        <p:txBody>
          <a:bodyPr anchorCtr="0" anchor="ctr" bIns="0" lIns="0" spcFirstLastPara="1" rIns="0" wrap="square" tIns="0">
            <a:noAutofit/>
          </a:bodyPr>
          <a:lstStyle/>
          <a:p>
            <a:pPr indent="0" lvl="0" marL="13566" rtl="0" algn="l">
              <a:lnSpc>
                <a:spcPct val="90000"/>
              </a:lnSpc>
              <a:spcBef>
                <a:spcPts val="0"/>
              </a:spcBef>
              <a:spcAft>
                <a:spcPts val="0"/>
              </a:spcAft>
              <a:buClr>
                <a:srgbClr val="1FE6FC"/>
              </a:buClr>
              <a:buSzPts val="4267"/>
              <a:buFont typeface="Arial"/>
              <a:buNone/>
            </a:pPr>
            <a:r>
              <a:rPr lang="en-US" sz="4267">
                <a:solidFill>
                  <a:srgbClr val="1FE6FC"/>
                </a:solidFill>
              </a:rPr>
              <a:t>Thank you</a:t>
            </a:r>
            <a:endParaRPr sz="4267">
              <a:solidFill>
                <a:srgbClr val="1FE6F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9"/>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328" name="Google Shape;328;p39"/>
          <p:cNvSpPr txBox="1"/>
          <p:nvPr>
            <p:ph type="title"/>
          </p:nvPr>
        </p:nvSpPr>
        <p:spPr>
          <a:xfrm>
            <a:off x="1161000" y="71875"/>
            <a:ext cx="108339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t>Exec Summary</a:t>
            </a:r>
            <a:endParaRPr/>
          </a:p>
        </p:txBody>
      </p:sp>
      <p:sp>
        <p:nvSpPr>
          <p:cNvPr id="329" name="Google Shape;329;p39"/>
          <p:cNvSpPr txBox="1"/>
          <p:nvPr/>
        </p:nvSpPr>
        <p:spPr>
          <a:xfrm>
            <a:off x="109300" y="1063275"/>
            <a:ext cx="5893800" cy="5297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Nunito"/>
                <a:ea typeface="Nunito"/>
                <a:cs typeface="Nunito"/>
                <a:sym typeface="Nunito"/>
              </a:rPr>
              <a:t>Week 36 Highlights</a:t>
            </a:r>
            <a:endParaRPr b="0" i="0" sz="1200" u="none" cap="none" strike="noStrike">
              <a:solidFill>
                <a:srgbClr val="000000"/>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Nunito"/>
                <a:ea typeface="Nunito"/>
                <a:cs typeface="Nunito"/>
                <a:sym typeface="Nunito"/>
              </a:rPr>
              <a:t>KP Accuracy/Regulatory</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After 3 Month Verification by System Group Limited.</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Calibrated 4 KPs out of 4 KPs -  Newly deployed.</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V 6.2 SDS Calibration and Validation</a:t>
            </a:r>
            <a:endParaRPr b="0" i="0" sz="1200" u="none" cap="none" strike="noStrike">
              <a:solidFill>
                <a:schemeClr val="dk1"/>
              </a:solidFill>
              <a:latin typeface="Nunito"/>
              <a:ea typeface="Nunito"/>
              <a:cs typeface="Nunito"/>
              <a:sym typeface="Nunito"/>
            </a:endParaRPr>
          </a:p>
          <a:p>
            <a:pPr indent="0" lvl="0" marL="0" marR="0" rtl="0" algn="just">
              <a:lnSpc>
                <a:spcPct val="100000"/>
              </a:lnSpc>
              <a:spcBef>
                <a:spcPts val="0"/>
              </a:spcBef>
              <a:spcAft>
                <a:spcPts val="0"/>
              </a:spcAft>
              <a:buClr>
                <a:schemeClr val="dk1"/>
              </a:buClr>
              <a:buSzPts val="1100"/>
              <a:buFont typeface="Arial"/>
              <a:buNone/>
            </a:pPr>
            <a:r>
              <a:rPr b="1" i="0" lang="en-US" sz="1200" u="none" cap="none" strike="noStrike">
                <a:solidFill>
                  <a:schemeClr val="dk1"/>
                </a:solidFill>
                <a:latin typeface="Nunito"/>
                <a:ea typeface="Nunito"/>
                <a:cs typeface="Nunito"/>
                <a:sym typeface="Nunito"/>
              </a:rPr>
              <a:t>Deployment</a:t>
            </a:r>
            <a:r>
              <a:rPr b="0" i="0" lang="en-US" sz="1200" u="none" cap="none" strike="noStrike">
                <a:solidFill>
                  <a:schemeClr val="dk1"/>
                </a:solidFill>
                <a:latin typeface="Nunito"/>
                <a:ea typeface="Nunito"/>
                <a:cs typeface="Nunito"/>
                <a:sym typeface="Nunito"/>
              </a:rPr>
              <a:t>.</a:t>
            </a:r>
            <a:endParaRPr b="0" i="0" sz="1200" u="none" cap="none" strike="noStrike">
              <a:solidFill>
                <a:schemeClr val="dk1"/>
              </a:solidFill>
              <a:latin typeface="Nunito"/>
              <a:ea typeface="Nunito"/>
              <a:cs typeface="Nunito"/>
              <a:sym typeface="Nunito"/>
            </a:endParaRPr>
          </a:p>
          <a:p>
            <a:pPr indent="-304800" lvl="0" marL="457200" marR="0" rtl="0" algn="l">
              <a:lnSpc>
                <a:spcPct val="115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10 out of 12  inspections completed - 7 Pass, 3 Fail</a:t>
            </a:r>
            <a:endParaRPr b="0" i="0" sz="1200" u="none" cap="none" strike="noStrike">
              <a:solidFill>
                <a:schemeClr val="dk1"/>
              </a:solidFill>
              <a:latin typeface="Nunito"/>
              <a:ea typeface="Nunito"/>
              <a:cs typeface="Nunito"/>
              <a:sym typeface="Nunito"/>
            </a:endParaRPr>
          </a:p>
          <a:p>
            <a:pPr indent="-304800" lvl="0" marL="457200" marR="0" rtl="0" algn="l">
              <a:lnSpc>
                <a:spcPct val="115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4 out of 4 civil works done</a:t>
            </a:r>
            <a:endParaRPr b="0" i="0" sz="1200" u="none" cap="none" strike="noStrike">
              <a:solidFill>
                <a:schemeClr val="dk1"/>
              </a:solidFill>
              <a:latin typeface="Nunito"/>
              <a:ea typeface="Nunito"/>
              <a:cs typeface="Nunito"/>
              <a:sym typeface="Nunito"/>
            </a:endParaRPr>
          </a:p>
          <a:p>
            <a:pPr indent="-304800" lvl="0" marL="457200" marR="0" rtl="0" algn="l">
              <a:lnSpc>
                <a:spcPct val="115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0 distributions  done</a:t>
            </a:r>
            <a:endParaRPr b="0" i="0" sz="1200" u="none" cap="none" strike="noStrike">
              <a:solidFill>
                <a:schemeClr val="dk1"/>
              </a:solidFill>
              <a:latin typeface="Nunito"/>
              <a:ea typeface="Nunito"/>
              <a:cs typeface="Nunito"/>
              <a:sym typeface="Nunito"/>
            </a:endParaRPr>
          </a:p>
          <a:p>
            <a:pPr indent="-304800" lvl="0" marL="457200" marR="0" rtl="0" algn="l">
              <a:lnSpc>
                <a:spcPct val="115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0  installations done</a:t>
            </a:r>
            <a:endParaRPr b="0" i="0" sz="1200" u="none" cap="none" strike="noStrike">
              <a:solidFill>
                <a:schemeClr val="dk1"/>
              </a:solidFill>
              <a:latin typeface="Nunito"/>
              <a:ea typeface="Nunito"/>
              <a:cs typeface="Nunito"/>
              <a:sym typeface="Nunito"/>
            </a:endParaRPr>
          </a:p>
          <a:p>
            <a:pPr indent="-304800" lvl="0" marL="457200" marR="0" rtl="0" algn="l">
              <a:lnSpc>
                <a:spcPct val="115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SDS V6.2 deployment and installation to Dandora site</a:t>
            </a:r>
            <a:endParaRPr b="0" i="0" sz="1200" u="none" cap="none" strike="noStrike">
              <a:solidFill>
                <a:schemeClr val="dk1"/>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Nunito"/>
                <a:ea typeface="Nunito"/>
                <a:cs typeface="Nunito"/>
                <a:sym typeface="Nunito"/>
              </a:rPr>
              <a:t>Decommissioning &amp; Service Requests</a:t>
            </a:r>
            <a:endParaRPr b="1"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Decommissioned SDS-007(Dandora)</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2 out of 2 decommissioning requests complete</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Relocation of Refill box - Ahadi General shop and cereals</a:t>
            </a:r>
            <a:endParaRPr b="0" i="0" sz="1200" u="none" cap="none" strike="noStrike">
              <a:solidFill>
                <a:schemeClr val="dk1"/>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Nunito"/>
                <a:ea typeface="Nunito"/>
                <a:cs typeface="Nunito"/>
                <a:sym typeface="Nunito"/>
              </a:rPr>
              <a:t>Production</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KA32 - 20Pcs, KA16 - 50Pcs and KA7 - 28Pcs setup for NOC spares</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STS 014 &amp; 016 completed- Dome fittings</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Mombasa hardware testing assemblies completed</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STS-018  v6.2 24V Battery charger assembly completed</a:t>
            </a:r>
            <a:endParaRPr b="0" i="0" sz="1200" u="none" cap="none" strike="noStrike">
              <a:solidFill>
                <a:schemeClr val="dk1"/>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Nunito"/>
                <a:ea typeface="Nunito"/>
                <a:cs typeface="Nunito"/>
                <a:sym typeface="Nunito"/>
              </a:rPr>
              <a:t>Maintenance </a:t>
            </a:r>
            <a:endParaRPr b="1" i="0" sz="1200" u="none" cap="none" strike="noStrike">
              <a:solidFill>
                <a:srgbClr val="000000"/>
              </a:solidFill>
              <a:latin typeface="Nunito"/>
              <a:ea typeface="Nunito"/>
              <a:cs typeface="Nunito"/>
              <a:sym typeface="Nunito"/>
            </a:endParaRPr>
          </a:p>
          <a:p>
            <a:pPr indent="-304800" lvl="0" marL="457200" marR="0" rtl="0" algn="just">
              <a:lnSpc>
                <a:spcPct val="100000"/>
              </a:lnSpc>
              <a:spcBef>
                <a:spcPts val="0"/>
              </a:spcBef>
              <a:spcAft>
                <a:spcPts val="0"/>
              </a:spcAft>
              <a:buClr>
                <a:srgbClr val="000000"/>
              </a:buClr>
              <a:buSzPts val="1200"/>
              <a:buFont typeface="Arial"/>
              <a:buChar char="●"/>
            </a:pPr>
            <a:r>
              <a:rPr b="0" i="0" lang="en-US" sz="1200" u="none" cap="none" strike="noStrike">
                <a:solidFill>
                  <a:schemeClr val="dk1"/>
                </a:solidFill>
                <a:latin typeface="Nunito"/>
                <a:ea typeface="Nunito"/>
                <a:cs typeface="Nunito"/>
                <a:sym typeface="Nunito"/>
              </a:rPr>
              <a:t>3 tickets: 1-	Under dispensing, 1-1169 MS-BS discrepancy investigation . 1-Out of Service (Error 092)- 2 Closed, 1 Open.</a:t>
            </a:r>
            <a:endParaRPr b="0" i="0" sz="1200" u="none" cap="none" strike="noStrike">
              <a:solidFill>
                <a:schemeClr val="dk1"/>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Nunito"/>
                <a:ea typeface="Nunito"/>
                <a:cs typeface="Nunito"/>
                <a:sym typeface="Nunito"/>
              </a:rPr>
              <a:t>Inventory</a:t>
            </a:r>
            <a:endParaRPr b="1"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Return rate at 1%.</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Received Poynting antennas - 17 Pcs</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Ordered STS Methanol pump upgrade fittings</a:t>
            </a:r>
            <a:endParaRPr b="0" i="0" sz="1200" u="none" cap="none" strike="noStrike">
              <a:solidFill>
                <a:schemeClr val="dk1"/>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Nunito"/>
              <a:ea typeface="Nunito"/>
              <a:cs typeface="Nunito"/>
              <a:sym typeface="Nunito"/>
            </a:endParaRPr>
          </a:p>
        </p:txBody>
      </p:sp>
      <p:sp>
        <p:nvSpPr>
          <p:cNvPr id="330" name="Google Shape;330;p39"/>
          <p:cNvSpPr txBox="1"/>
          <p:nvPr/>
        </p:nvSpPr>
        <p:spPr>
          <a:xfrm>
            <a:off x="6101100" y="1063275"/>
            <a:ext cx="5893800" cy="5297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Nunito"/>
                <a:ea typeface="Nunito"/>
                <a:cs typeface="Nunito"/>
                <a:sym typeface="Nunito"/>
              </a:rPr>
              <a:t>Week 37 Priorities</a:t>
            </a:r>
            <a:endParaRPr b="1" i="0" sz="1400" u="none" cap="none" strike="noStrike">
              <a:solidFill>
                <a:srgbClr val="000000"/>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Nunito"/>
                <a:ea typeface="Nunito"/>
                <a:cs typeface="Nunito"/>
                <a:sym typeface="Nunito"/>
              </a:rPr>
              <a:t>KP Accuracy/Regulatory</a:t>
            </a:r>
            <a:endParaRPr b="1"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Calibration of newly deployed KPs.</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After 3 Month Verification by System Group Limited.</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Field tickets</a:t>
            </a:r>
            <a:endParaRPr b="0" i="0" sz="1200" u="none" cap="none" strike="noStrike">
              <a:solidFill>
                <a:schemeClr val="dk1"/>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Nunito"/>
                <a:ea typeface="Nunito"/>
                <a:cs typeface="Nunito"/>
                <a:sym typeface="Nunito"/>
              </a:rPr>
              <a:t>Quality Control</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SemiBold"/>
              <a:buChar char="●"/>
            </a:pPr>
            <a:r>
              <a:rPr b="0" i="0" lang="en-US" sz="1200" u="none" cap="none" strike="noStrike">
                <a:solidFill>
                  <a:schemeClr val="dk1"/>
                </a:solidFill>
                <a:latin typeface="Nunito"/>
                <a:ea typeface="Nunito"/>
                <a:cs typeface="Nunito"/>
                <a:sym typeface="Nunito"/>
              </a:rPr>
              <a:t>Analysis and QC of defective and reworked items/Parts</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KPs functionality QC</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Incoming QC Items for KP, STS &amp; SDS</a:t>
            </a:r>
            <a:endParaRPr b="0" i="0" sz="1200" u="none" cap="none" strike="noStrike">
              <a:solidFill>
                <a:schemeClr val="dk1"/>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Nunito"/>
                <a:ea typeface="Nunito"/>
                <a:cs typeface="Nunito"/>
                <a:sym typeface="Nunito"/>
              </a:rPr>
              <a:t>Deployment</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Shop Inspections -7 Shops</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New agents  civil works - 1 shop</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KP distribution </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Installation </a:t>
            </a:r>
            <a:endParaRPr b="0" i="0" sz="1200" u="none" cap="none" strike="noStrike">
              <a:solidFill>
                <a:schemeClr val="dk1"/>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Nunito"/>
                <a:ea typeface="Nunito"/>
                <a:cs typeface="Nunito"/>
                <a:sym typeface="Nunito"/>
              </a:rPr>
              <a:t>Decommissioning &amp; Service Requests</a:t>
            </a:r>
            <a:endParaRPr b="0" i="0" sz="1200" u="none" cap="none" strike="noStrike">
              <a:solidFill>
                <a:schemeClr val="dk1"/>
              </a:solidFill>
              <a:latin typeface="Nunito"/>
              <a:ea typeface="Nunito"/>
              <a:cs typeface="Nunito"/>
              <a:sym typeface="Nunito"/>
            </a:endParaRPr>
          </a:p>
          <a:p>
            <a:pPr indent="-304800" lvl="0" marL="457200" marR="0" rtl="0" algn="l">
              <a:lnSpc>
                <a:spcPct val="115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Poor performing KPs </a:t>
            </a:r>
            <a:endParaRPr b="0" i="0" sz="1200" u="none" cap="none" strike="noStrike">
              <a:solidFill>
                <a:schemeClr val="dk1"/>
              </a:solidFill>
              <a:latin typeface="Nunito"/>
              <a:ea typeface="Nunito"/>
              <a:cs typeface="Nunito"/>
              <a:sym typeface="Nunito"/>
            </a:endParaRPr>
          </a:p>
          <a:p>
            <a:pPr indent="-304800" lvl="0" marL="457200" marR="0" rtl="0" algn="l">
              <a:lnSpc>
                <a:spcPct val="115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Jefferies supermarket decommissioning due to Landlord-agent issues</a:t>
            </a:r>
            <a:endParaRPr b="0" i="0" sz="1200" u="none" cap="none" strike="noStrike">
              <a:solidFill>
                <a:schemeClr val="dk1"/>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chemeClr val="dk1"/>
                </a:solidFill>
                <a:latin typeface="Nunito"/>
                <a:ea typeface="Nunito"/>
                <a:cs typeface="Nunito"/>
                <a:sym typeface="Nunito"/>
              </a:rPr>
              <a:t>Production</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Defective items rework prioritizing KA35, KA30, KA46 and KA56</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2H NOC spares</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Prepare refill boxes cables and hoses for the new shops</a:t>
            </a:r>
            <a:endParaRPr b="0" i="0" sz="1200" u="none" cap="none" strike="noStrike">
              <a:solidFill>
                <a:schemeClr val="dk1"/>
              </a:solidFill>
              <a:latin typeface="Nunito"/>
              <a:ea typeface="Nunito"/>
              <a:cs typeface="Nunito"/>
              <a:sym typeface="Nunito"/>
            </a:endParaRPr>
          </a:p>
          <a:p>
            <a:pPr indent="0" lvl="0" marL="0" marR="0" rtl="0" algn="just">
              <a:lnSpc>
                <a:spcPct val="100000"/>
              </a:lnSpc>
              <a:spcBef>
                <a:spcPts val="0"/>
              </a:spcBef>
              <a:spcAft>
                <a:spcPts val="0"/>
              </a:spcAft>
              <a:buClr>
                <a:schemeClr val="dk1"/>
              </a:buClr>
              <a:buSzPts val="1100"/>
              <a:buFont typeface="Arial"/>
              <a:buNone/>
            </a:pPr>
            <a:r>
              <a:rPr b="1" i="0" lang="en-US" sz="1200" u="none" cap="none" strike="noStrike">
                <a:solidFill>
                  <a:schemeClr val="dk1"/>
                </a:solidFill>
                <a:latin typeface="Nunito"/>
                <a:ea typeface="Nunito"/>
                <a:cs typeface="Nunito"/>
                <a:sym typeface="Nunito"/>
              </a:rPr>
              <a:t>Inventory</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Receive parts for v6.2 STS and SDS and v6.1 KPs</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Receive 2021 2H Orders</a:t>
            </a:r>
            <a:endParaRPr b="0" i="0" sz="1200" u="none" cap="none" strike="noStrike">
              <a:solidFill>
                <a:schemeClr val="dk1"/>
              </a:solidFill>
              <a:latin typeface="Nunito"/>
              <a:ea typeface="Nunito"/>
              <a:cs typeface="Nunito"/>
              <a:sym typeface="Nunito"/>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0"/>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graphicFrame>
        <p:nvGraphicFramePr>
          <p:cNvPr id="336" name="Google Shape;336;p40"/>
          <p:cNvGraphicFramePr/>
          <p:nvPr/>
        </p:nvGraphicFramePr>
        <p:xfrm>
          <a:off x="109300" y="4467438"/>
          <a:ext cx="3000000" cy="3000000"/>
        </p:xfrm>
        <a:graphic>
          <a:graphicData uri="http://schemas.openxmlformats.org/drawingml/2006/table">
            <a:tbl>
              <a:tblPr>
                <a:noFill/>
                <a:tableStyleId>{022DCD2D-C714-4F5B-83B7-B469F0B22876}</a:tableStyleId>
              </a:tblPr>
              <a:tblGrid>
                <a:gridCol w="1818175"/>
                <a:gridCol w="1431650"/>
                <a:gridCol w="2118825"/>
              </a:tblGrid>
              <a:tr h="58300">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solidFill>
                            <a:srgbClr val="FFFFFF"/>
                          </a:solidFill>
                          <a:latin typeface="Nunito"/>
                          <a:ea typeface="Nunito"/>
                          <a:cs typeface="Nunito"/>
                          <a:sym typeface="Nunito"/>
                        </a:rPr>
                        <a:t>Shop Name</a:t>
                      </a:r>
                      <a:endParaRPr sz="1000" u="none" cap="none" strike="noStrike">
                        <a:solidFill>
                          <a:srgbClr val="FFFFFF"/>
                        </a:solidFill>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666666"/>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solidFill>
                            <a:srgbClr val="FFFFFF"/>
                          </a:solidFill>
                          <a:latin typeface="Nunito"/>
                          <a:ea typeface="Nunito"/>
                          <a:cs typeface="Nunito"/>
                          <a:sym typeface="Nunito"/>
                        </a:rPr>
                        <a:t>Neighborhood</a:t>
                      </a:r>
                      <a:endParaRPr sz="1000" u="none" cap="none" strike="noStrike">
                        <a:solidFill>
                          <a:srgbClr val="FFFFFF"/>
                        </a:solidFill>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666666"/>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solidFill>
                            <a:srgbClr val="FFFFFF"/>
                          </a:solidFill>
                          <a:latin typeface="Nunito"/>
                          <a:ea typeface="Nunito"/>
                          <a:cs typeface="Nunito"/>
                          <a:sym typeface="Nunito"/>
                        </a:rPr>
                        <a:t>Reason not Completed</a:t>
                      </a:r>
                      <a:endParaRPr sz="1000" u="none" cap="none" strike="noStrike">
                        <a:solidFill>
                          <a:srgbClr val="FFFFFF"/>
                        </a:solidFill>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666666"/>
                    </a:solidFill>
                  </a:tcPr>
                </a:tc>
              </a:tr>
              <a:tr h="198600">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Nunito"/>
                          <a:ea typeface="Nunito"/>
                          <a:cs typeface="Nunito"/>
                          <a:sym typeface="Nunito"/>
                        </a:rPr>
                        <a:t>Repzol Diesel Point Kiambu</a:t>
                      </a:r>
                      <a:endParaRPr sz="1000" u="none" cap="none" strike="noStrike">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Nunito"/>
                          <a:ea typeface="Nunito"/>
                          <a:cs typeface="Nunito"/>
                          <a:sym typeface="Nunito"/>
                        </a:rPr>
                        <a:t>Kiambu Township</a:t>
                      </a:r>
                      <a:endParaRPr sz="1000" u="none" cap="none" strike="noStrike">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Nunito"/>
                          <a:ea typeface="Nunito"/>
                          <a:cs typeface="Nunito"/>
                          <a:sym typeface="Nunito"/>
                        </a:rPr>
                        <a:t>Court Case</a:t>
                      </a:r>
                      <a:endParaRPr sz="1000" u="none" cap="none" strike="noStrike">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r>
              <a:tr h="198600">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Nunito"/>
                          <a:ea typeface="Nunito"/>
                          <a:cs typeface="Nunito"/>
                          <a:sym typeface="Nunito"/>
                        </a:rPr>
                        <a:t>BEAUTIFLOW LTD</a:t>
                      </a:r>
                      <a:endParaRPr sz="1000" u="none" cap="none" strike="noStrike">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Nunito"/>
                          <a:ea typeface="Nunito"/>
                          <a:cs typeface="Nunito"/>
                          <a:sym typeface="Nunito"/>
                        </a:rPr>
                        <a:t>Kahawa West</a:t>
                      </a:r>
                      <a:endParaRPr sz="1000" u="none" cap="none" strike="noStrike">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Nunito"/>
                          <a:ea typeface="Nunito"/>
                          <a:cs typeface="Nunito"/>
                          <a:sym typeface="Nunito"/>
                        </a:rPr>
                        <a:t>Shop Always Closed</a:t>
                      </a:r>
                      <a:endParaRPr sz="1000" u="none" cap="none" strike="noStrike">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r>
              <a:tr h="198600">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Nunito"/>
                          <a:ea typeface="Nunito"/>
                          <a:cs typeface="Nunito"/>
                          <a:sym typeface="Nunito"/>
                        </a:rPr>
                        <a:t>Naichu enterprises- pipeline</a:t>
                      </a:r>
                      <a:endParaRPr sz="1000" u="none" cap="none" strike="noStrike">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Nunito"/>
                          <a:ea typeface="Nunito"/>
                          <a:cs typeface="Nunito"/>
                          <a:sym typeface="Nunito"/>
                        </a:rPr>
                        <a:t>Pipeline</a:t>
                      </a:r>
                      <a:endParaRPr sz="1000" u="none" cap="none" strike="noStrike">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Nunito"/>
                          <a:ea typeface="Nunito"/>
                          <a:cs typeface="Nunito"/>
                          <a:sym typeface="Nunito"/>
                        </a:rPr>
                        <a:t>Poor Road</a:t>
                      </a:r>
                      <a:endParaRPr sz="1000" u="none" cap="none" strike="noStrike">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r>
              <a:tr h="198600">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Nunito"/>
                          <a:ea typeface="Nunito"/>
                          <a:cs typeface="Nunito"/>
                          <a:sym typeface="Nunito"/>
                        </a:rPr>
                        <a:t>Wincla Computer College</a:t>
                      </a:r>
                      <a:endParaRPr sz="1000" u="none" cap="none" strike="noStrike">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Nunito"/>
                          <a:ea typeface="Nunito"/>
                          <a:cs typeface="Nunito"/>
                          <a:sym typeface="Nunito"/>
                        </a:rPr>
                        <a:t>Mathare North</a:t>
                      </a:r>
                      <a:endParaRPr sz="1000" u="none" cap="none" strike="noStrike">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c>
                  <a:txBody>
                    <a:bodyPr/>
                    <a:lstStyle/>
                    <a:p>
                      <a:pPr indent="0" lvl="0" marL="0" marR="0" rtl="0" algn="l">
                        <a:lnSpc>
                          <a:spcPct val="115000"/>
                        </a:lnSpc>
                        <a:spcBef>
                          <a:spcPts val="0"/>
                        </a:spcBef>
                        <a:spcAft>
                          <a:spcPts val="0"/>
                        </a:spcAft>
                        <a:buClr>
                          <a:srgbClr val="000000"/>
                        </a:buClr>
                        <a:buSzPts val="1000"/>
                        <a:buFont typeface="Arial"/>
                        <a:buNone/>
                      </a:pPr>
                      <a:r>
                        <a:rPr lang="en-US" sz="1000" u="none" cap="none" strike="noStrike">
                          <a:latin typeface="Nunito"/>
                          <a:ea typeface="Nunito"/>
                          <a:cs typeface="Nunito"/>
                          <a:sym typeface="Nunito"/>
                        </a:rPr>
                        <a:t>Shop Always Closed</a:t>
                      </a:r>
                      <a:endParaRPr sz="1000" u="none" cap="none" strike="noStrike">
                        <a:latin typeface="Nunito"/>
                        <a:ea typeface="Nunito"/>
                        <a:cs typeface="Nunito"/>
                        <a:sym typeface="Nunito"/>
                      </a:endParaRPr>
                    </a:p>
                  </a:txBody>
                  <a:tcPr marT="19050" marB="19050" marR="28575" marL="28575" anchor="b">
                    <a:lnL cap="flat" cmpd="sng" w="9525">
                      <a:solidFill>
                        <a:srgbClr val="CCCCCC">
                          <a:alpha val="0"/>
                        </a:srgbClr>
                      </a:solidFill>
                      <a:prstDash val="solid"/>
                      <a:round/>
                      <a:headEnd len="sm" w="sm" type="none"/>
                      <a:tailEnd len="sm" w="sm" type="none"/>
                    </a:lnL>
                    <a:lnR cap="flat" cmpd="sng" w="9525">
                      <a:solidFill>
                        <a:srgbClr val="CCCCCC">
                          <a:alpha val="0"/>
                        </a:srgbClr>
                      </a:solidFill>
                      <a:prstDash val="solid"/>
                      <a:round/>
                      <a:headEnd len="sm" w="sm" type="none"/>
                      <a:tailEnd len="sm" w="sm" type="none"/>
                    </a:lnR>
                    <a:lnT cap="flat" cmpd="sng" w="9525">
                      <a:solidFill>
                        <a:srgbClr val="CCCCCC">
                          <a:alpha val="0"/>
                        </a:srgbClr>
                      </a:solidFill>
                      <a:prstDash val="solid"/>
                      <a:round/>
                      <a:headEnd len="sm" w="sm" type="none"/>
                      <a:tailEnd len="sm" w="sm" type="none"/>
                    </a:lnT>
                    <a:lnB cap="flat" cmpd="sng" w="9525">
                      <a:solidFill>
                        <a:srgbClr val="CCCCCC">
                          <a:alpha val="0"/>
                        </a:srgbClr>
                      </a:solidFill>
                      <a:prstDash val="solid"/>
                      <a:round/>
                      <a:headEnd len="sm" w="sm" type="none"/>
                      <a:tailEnd len="sm" w="sm" type="none"/>
                    </a:lnB>
                    <a:solidFill>
                      <a:srgbClr val="FFFFFF"/>
                    </a:solidFill>
                  </a:tcPr>
                </a:tc>
              </a:tr>
            </a:tbl>
          </a:graphicData>
        </a:graphic>
      </p:graphicFrame>
      <p:sp>
        <p:nvSpPr>
          <p:cNvPr id="337" name="Google Shape;337;p40"/>
          <p:cNvSpPr txBox="1"/>
          <p:nvPr>
            <p:ph type="title"/>
          </p:nvPr>
        </p:nvSpPr>
        <p:spPr>
          <a:xfrm>
            <a:off x="1161000" y="71868"/>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t>Deployment: Hardware Upgrade </a:t>
            </a:r>
            <a:r>
              <a:rPr baseline="30000" lang="en-US" sz="2700">
                <a:solidFill>
                  <a:schemeClr val="hlink"/>
                </a:solidFill>
              </a:rPr>
              <a:t>[</a:t>
            </a:r>
            <a:r>
              <a:rPr baseline="30000" lang="en-US" sz="2700">
                <a:solidFill>
                  <a:schemeClr val="hlink"/>
                </a:solidFill>
                <a:uFill>
                  <a:noFill/>
                </a:uFill>
                <a:hlinkClick r:id="rId3"/>
              </a:rPr>
              <a:t>1</a:t>
            </a:r>
            <a:r>
              <a:rPr baseline="30000" lang="en-US" sz="2700"/>
              <a:t>,</a:t>
            </a:r>
            <a:r>
              <a:rPr baseline="30000" lang="en-US" sz="2700">
                <a:solidFill>
                  <a:schemeClr val="hlink"/>
                </a:solidFill>
                <a:uFill>
                  <a:noFill/>
                </a:uFill>
                <a:hlinkClick r:id="rId4"/>
              </a:rPr>
              <a:t>2]</a:t>
            </a:r>
            <a:endParaRPr/>
          </a:p>
        </p:txBody>
      </p:sp>
      <p:pic>
        <p:nvPicPr>
          <p:cNvPr id="338" name="Google Shape;338;p40" title="Chart"/>
          <p:cNvPicPr preferRelativeResize="0"/>
          <p:nvPr/>
        </p:nvPicPr>
        <p:blipFill rotWithShape="1">
          <a:blip r:embed="rId5">
            <a:alphaModFix/>
          </a:blip>
          <a:srcRect b="0" l="0" r="0" t="0"/>
          <a:stretch/>
        </p:blipFill>
        <p:spPr>
          <a:xfrm>
            <a:off x="109300" y="1065500"/>
            <a:ext cx="5358384" cy="3319600"/>
          </a:xfrm>
          <a:prstGeom prst="rect">
            <a:avLst/>
          </a:prstGeom>
          <a:noFill/>
          <a:ln cap="flat" cmpd="sng" w="9525">
            <a:solidFill>
              <a:srgbClr val="000000"/>
            </a:solidFill>
            <a:prstDash val="solid"/>
            <a:round/>
            <a:headEnd len="sm" w="sm" type="none"/>
            <a:tailEnd len="sm" w="sm" type="none"/>
          </a:ln>
        </p:spPr>
      </p:pic>
      <p:pic>
        <p:nvPicPr>
          <p:cNvPr id="339" name="Google Shape;339;p40" title="Chart"/>
          <p:cNvPicPr preferRelativeResize="0"/>
          <p:nvPr/>
        </p:nvPicPr>
        <p:blipFill rotWithShape="1">
          <a:blip r:embed="rId6">
            <a:alphaModFix/>
          </a:blip>
          <a:srcRect b="0" l="0" r="0" t="0"/>
          <a:stretch/>
        </p:blipFill>
        <p:spPr>
          <a:xfrm>
            <a:off x="6373375" y="1069850"/>
            <a:ext cx="5641851" cy="3328415"/>
          </a:xfrm>
          <a:prstGeom prst="rect">
            <a:avLst/>
          </a:prstGeom>
          <a:noFill/>
          <a:ln cap="flat" cmpd="sng" w="9525">
            <a:solidFill>
              <a:srgbClr val="000000"/>
            </a:solidFill>
            <a:prstDash val="solid"/>
            <a:round/>
            <a:headEnd len="sm" w="sm" type="none"/>
            <a:tailEnd len="sm" w="sm" type="none"/>
          </a:ln>
        </p:spPr>
      </p:pic>
      <p:sp>
        <p:nvSpPr>
          <p:cNvPr id="340" name="Google Shape;340;p40"/>
          <p:cNvSpPr txBox="1"/>
          <p:nvPr/>
        </p:nvSpPr>
        <p:spPr>
          <a:xfrm>
            <a:off x="6330525" y="4786850"/>
            <a:ext cx="5818500" cy="15222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1" i="0" lang="en-US" sz="1100" u="none" cap="none" strike="noStrike">
                <a:solidFill>
                  <a:schemeClr val="dk1"/>
                </a:solidFill>
                <a:latin typeface="Nunito"/>
                <a:ea typeface="Nunito"/>
                <a:cs typeface="Nunito"/>
                <a:sym typeface="Nunito"/>
              </a:rPr>
              <a:t>Notes: </a:t>
            </a:r>
            <a:endParaRPr b="1" i="0" sz="11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Priority is always given to solving calibration related incidents when they occur</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Pending status indicates 1 of the 4 hardware upgrade tasks was not completed due to one reason or the other</a:t>
            </a:r>
            <a:endParaRPr b="0" i="0" sz="900" u="none" cap="none" strike="noStrike">
              <a:solidFill>
                <a:srgbClr val="222222"/>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1"/>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346" name="Google Shape;346;p41"/>
          <p:cNvSpPr txBox="1"/>
          <p:nvPr>
            <p:ph type="title"/>
          </p:nvPr>
        </p:nvSpPr>
        <p:spPr>
          <a:xfrm>
            <a:off x="1161000" y="71868"/>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t>Deployment: Inspections </a:t>
            </a:r>
            <a:r>
              <a:rPr baseline="30000" lang="en-US" sz="2700">
                <a:solidFill>
                  <a:schemeClr val="hlink"/>
                </a:solidFill>
                <a:uFill>
                  <a:noFill/>
                </a:uFill>
                <a:hlinkClick r:id="rId3"/>
              </a:rPr>
              <a:t>[3]</a:t>
            </a:r>
            <a:endParaRPr/>
          </a:p>
        </p:txBody>
      </p:sp>
      <p:pic>
        <p:nvPicPr>
          <p:cNvPr id="347" name="Google Shape;347;p41" title="Chart"/>
          <p:cNvPicPr preferRelativeResize="0"/>
          <p:nvPr/>
        </p:nvPicPr>
        <p:blipFill rotWithShape="1">
          <a:blip r:embed="rId4">
            <a:alphaModFix/>
          </a:blip>
          <a:srcRect b="0" l="0" r="0" t="0"/>
          <a:stretch/>
        </p:blipFill>
        <p:spPr>
          <a:xfrm>
            <a:off x="109300" y="1065505"/>
            <a:ext cx="5358384" cy="3328415"/>
          </a:xfrm>
          <a:prstGeom prst="rect">
            <a:avLst/>
          </a:prstGeom>
          <a:noFill/>
          <a:ln cap="flat" cmpd="sng" w="9525">
            <a:solidFill>
              <a:srgbClr val="000000"/>
            </a:solidFill>
            <a:prstDash val="solid"/>
            <a:round/>
            <a:headEnd len="sm" w="sm" type="none"/>
            <a:tailEnd len="sm" w="sm" type="none"/>
          </a:ln>
        </p:spPr>
      </p:pic>
      <p:pic>
        <p:nvPicPr>
          <p:cNvPr id="348" name="Google Shape;348;p41" title="Chart"/>
          <p:cNvPicPr preferRelativeResize="0"/>
          <p:nvPr/>
        </p:nvPicPr>
        <p:blipFill rotWithShape="1">
          <a:blip r:embed="rId5">
            <a:alphaModFix/>
          </a:blip>
          <a:srcRect b="0" l="0" r="0" t="0"/>
          <a:stretch/>
        </p:blipFill>
        <p:spPr>
          <a:xfrm>
            <a:off x="6373368" y="1065500"/>
            <a:ext cx="5641848" cy="3332500"/>
          </a:xfrm>
          <a:prstGeom prst="rect">
            <a:avLst/>
          </a:prstGeom>
          <a:noFill/>
          <a:ln cap="flat" cmpd="sng" w="9525">
            <a:solidFill>
              <a:srgbClr val="000000"/>
            </a:solidFill>
            <a:prstDash val="solid"/>
            <a:round/>
            <a:headEnd len="sm" w="sm" type="none"/>
            <a:tailEnd len="sm" w="sm" type="none"/>
          </a:ln>
        </p:spPr>
      </p:pic>
      <p:sp>
        <p:nvSpPr>
          <p:cNvPr id="349" name="Google Shape;349;p41"/>
          <p:cNvSpPr txBox="1"/>
          <p:nvPr/>
        </p:nvSpPr>
        <p:spPr>
          <a:xfrm>
            <a:off x="10563575" y="4786850"/>
            <a:ext cx="1493100" cy="15222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222222"/>
              </a:solidFill>
              <a:highlight>
                <a:schemeClr val="lt1"/>
              </a:highlight>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222222"/>
              </a:solidFill>
              <a:highlight>
                <a:schemeClr val="lt1"/>
              </a:highlight>
              <a:latin typeface="Nunito"/>
              <a:ea typeface="Nunito"/>
              <a:cs typeface="Nunito"/>
              <a:sym typeface="Nunito"/>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350" name="Google Shape;350;p41"/>
          <p:cNvSpPr txBox="1"/>
          <p:nvPr/>
        </p:nvSpPr>
        <p:spPr>
          <a:xfrm>
            <a:off x="146300" y="4892050"/>
            <a:ext cx="5720100" cy="1468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Nunito"/>
                <a:ea typeface="Nunito"/>
                <a:cs typeface="Nunito"/>
                <a:sym typeface="Nunito"/>
              </a:rPr>
              <a:t>Notes:</a:t>
            </a:r>
            <a:endParaRPr b="0" i="0" sz="1100" u="none" cap="none" strike="noStrike">
              <a:solidFill>
                <a:schemeClr val="dk1"/>
              </a:solidFill>
              <a:latin typeface="Nunito"/>
              <a:ea typeface="Nunito"/>
              <a:cs typeface="Nunito"/>
              <a:sym typeface="Nunito"/>
            </a:endParaRPr>
          </a:p>
          <a:p>
            <a:pPr indent="-298450" lvl="0" marL="457200" marR="0" rtl="0" algn="l">
              <a:lnSpc>
                <a:spcPct val="115000"/>
              </a:lnSpc>
              <a:spcBef>
                <a:spcPts val="0"/>
              </a:spcBef>
              <a:spcAft>
                <a:spcPts val="0"/>
              </a:spcAft>
              <a:buClr>
                <a:schemeClr val="dk1"/>
              </a:buClr>
              <a:buSzPts val="1100"/>
              <a:buFont typeface="Nunito"/>
              <a:buChar char="●"/>
            </a:pPr>
            <a:r>
              <a:rPr b="0" i="0" lang="en-US" sz="1100" u="none" cap="none" strike="noStrike">
                <a:solidFill>
                  <a:schemeClr val="dk1"/>
                </a:solidFill>
                <a:latin typeface="Nunito"/>
                <a:ea typeface="Nunito"/>
                <a:cs typeface="Nunito"/>
                <a:sym typeface="Nunito"/>
              </a:rPr>
              <a:t>Shopify wholesale and retail - shop closed, Agent not picking calls</a:t>
            </a:r>
            <a:endParaRPr b="0" i="0" sz="1100" u="none" cap="none" strike="noStrike">
              <a:solidFill>
                <a:schemeClr val="dk1"/>
              </a:solidFill>
              <a:latin typeface="Nunito"/>
              <a:ea typeface="Nunito"/>
              <a:cs typeface="Nunito"/>
              <a:sym typeface="Nunito"/>
            </a:endParaRPr>
          </a:p>
          <a:p>
            <a:pPr indent="-298450" lvl="0" marL="457200" marR="0" rtl="0" algn="l">
              <a:lnSpc>
                <a:spcPct val="115000"/>
              </a:lnSpc>
              <a:spcBef>
                <a:spcPts val="0"/>
              </a:spcBef>
              <a:spcAft>
                <a:spcPts val="0"/>
              </a:spcAft>
              <a:buClr>
                <a:schemeClr val="dk1"/>
              </a:buClr>
              <a:buSzPts val="1100"/>
              <a:buFont typeface="Nunito"/>
              <a:buChar char="●"/>
            </a:pPr>
            <a:r>
              <a:rPr b="0" i="0" lang="en-US" sz="1100" u="none" cap="none" strike="noStrike">
                <a:solidFill>
                  <a:schemeClr val="dk1"/>
                </a:solidFill>
                <a:latin typeface="Nunito"/>
                <a:ea typeface="Nunito"/>
                <a:cs typeface="Nunito"/>
                <a:sym typeface="Nunito"/>
              </a:rPr>
              <a:t>Pistan Investment - Agent not interested</a:t>
            </a:r>
            <a:endParaRPr b="0" i="0" sz="1000" u="none" cap="none" strike="noStrike">
              <a:solidFill>
                <a:srgbClr val="000000"/>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Trebuchet MS"/>
              <a:ea typeface="Trebuchet MS"/>
              <a:cs typeface="Trebuchet MS"/>
              <a:sym typeface="Trebuchet MS"/>
            </a:endParaRPr>
          </a:p>
          <a:p>
            <a:pPr indent="0" lvl="0" marL="45720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Nunito"/>
              <a:ea typeface="Nunito"/>
              <a:cs typeface="Nunito"/>
              <a:sym typeface="Nunito"/>
            </a:endParaRPr>
          </a:p>
          <a:p>
            <a:pPr indent="0" lvl="0" marL="45720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Nunito"/>
              <a:ea typeface="Nunito"/>
              <a:cs typeface="Nunito"/>
              <a:sym typeface="Nunito"/>
            </a:endParaRPr>
          </a:p>
        </p:txBody>
      </p:sp>
      <p:sp>
        <p:nvSpPr>
          <p:cNvPr id="351" name="Google Shape;351;p41"/>
          <p:cNvSpPr txBox="1"/>
          <p:nvPr/>
        </p:nvSpPr>
        <p:spPr>
          <a:xfrm>
            <a:off x="6330525" y="4786850"/>
            <a:ext cx="5818500" cy="15222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1" i="0" lang="en-US" sz="1100" u="none" cap="none" strike="noStrike">
                <a:solidFill>
                  <a:schemeClr val="dk1"/>
                </a:solidFill>
                <a:latin typeface="Nunito"/>
                <a:ea typeface="Nunito"/>
                <a:cs typeface="Nunito"/>
                <a:sym typeface="Nunito"/>
              </a:rPr>
              <a:t>Notes: </a:t>
            </a:r>
            <a:endParaRPr b="1" i="0" sz="1100" u="none" cap="none" strike="noStrike">
              <a:solidFill>
                <a:schemeClr val="dk1"/>
              </a:solidFill>
              <a:latin typeface="Nunito"/>
              <a:ea typeface="Nunito"/>
              <a:cs typeface="Nunito"/>
              <a:sym typeface="Nunito"/>
            </a:endParaRPr>
          </a:p>
          <a:p>
            <a:pPr indent="0" lvl="0" marL="0" marR="0" rtl="0" algn="just">
              <a:lnSpc>
                <a:spcPct val="100000"/>
              </a:lnSpc>
              <a:spcBef>
                <a:spcPts val="0"/>
              </a:spcBef>
              <a:spcAft>
                <a:spcPts val="0"/>
              </a:spcAft>
              <a:buClr>
                <a:schemeClr val="dk1"/>
              </a:buClr>
              <a:buSzPts val="1100"/>
              <a:buFont typeface="Arial"/>
              <a:buNone/>
            </a:pPr>
            <a:r>
              <a:rPr b="0" i="0" lang="en-US" sz="1100" u="none" cap="none" strike="noStrike">
                <a:solidFill>
                  <a:schemeClr val="dk1"/>
                </a:solidFill>
                <a:latin typeface="Nunito"/>
                <a:ea typeface="Nunito"/>
                <a:cs typeface="Nunito"/>
                <a:sym typeface="Nunito"/>
              </a:rPr>
              <a:t>Modification required -Extensive shelf or grill cutting required to create KP space</a:t>
            </a:r>
            <a:endParaRPr b="0" i="0" sz="1100" u="none" cap="none" strike="noStrike">
              <a:solidFill>
                <a:schemeClr val="dk1"/>
              </a:solidFill>
              <a:latin typeface="Nunito"/>
              <a:ea typeface="Nunito"/>
              <a:cs typeface="Nunito"/>
              <a:sym typeface="Nunito"/>
            </a:endParaRPr>
          </a:p>
          <a:p>
            <a:pPr indent="0" lvl="0" marL="0" marR="0" rtl="0" algn="just">
              <a:lnSpc>
                <a:spcPct val="100000"/>
              </a:lnSpc>
              <a:spcBef>
                <a:spcPts val="0"/>
              </a:spcBef>
              <a:spcAft>
                <a:spcPts val="0"/>
              </a:spcAft>
              <a:buClr>
                <a:schemeClr val="dk1"/>
              </a:buClr>
              <a:buSzPts val="1100"/>
              <a:buFont typeface="Arial"/>
              <a:buNone/>
            </a:pPr>
            <a:r>
              <a:rPr b="1" i="0" lang="en-US" sz="1100" u="none" cap="none" strike="noStrike">
                <a:solidFill>
                  <a:schemeClr val="dk1"/>
                </a:solidFill>
                <a:latin typeface="Nunito"/>
                <a:ea typeface="Nunito"/>
                <a:cs typeface="Nunito"/>
                <a:sym typeface="Nunito"/>
              </a:rPr>
              <a:t>Fails:</a:t>
            </a:r>
            <a:endParaRPr b="0" i="0" sz="1100" u="none" cap="none" strike="noStrike">
              <a:solidFill>
                <a:schemeClr val="dk1"/>
              </a:solidFill>
              <a:latin typeface="Nunito"/>
              <a:ea typeface="Nunito"/>
              <a:cs typeface="Nunito"/>
              <a:sym typeface="Nunito"/>
            </a:endParaRPr>
          </a:p>
          <a:p>
            <a:pPr indent="-292100" lvl="0" marL="457200" marR="0" rtl="0" algn="l">
              <a:lnSpc>
                <a:spcPct val="115000"/>
              </a:lnSpc>
              <a:spcBef>
                <a:spcPts val="0"/>
              </a:spcBef>
              <a:spcAft>
                <a:spcPts val="0"/>
              </a:spcAft>
              <a:buClr>
                <a:schemeClr val="dk1"/>
              </a:buClr>
              <a:buSzPts val="1000"/>
              <a:buFont typeface="Arial"/>
              <a:buChar char="●"/>
            </a:pPr>
            <a:r>
              <a:rPr b="0" i="0" lang="en-US" sz="1100" u="none" cap="none" strike="noStrike">
                <a:solidFill>
                  <a:schemeClr val="dk1"/>
                </a:solidFill>
                <a:latin typeface="Nunito"/>
                <a:ea typeface="Nunito"/>
                <a:cs typeface="Nunito"/>
                <a:sym typeface="Nunito"/>
              </a:rPr>
              <a:t>Texas electronics and gas suppliers - No space to  create vent</a:t>
            </a:r>
            <a:endParaRPr b="0" i="0" sz="1100" u="none" cap="none" strike="noStrike">
              <a:solidFill>
                <a:schemeClr val="dk1"/>
              </a:solidFill>
              <a:latin typeface="Nunito"/>
              <a:ea typeface="Nunito"/>
              <a:cs typeface="Nunito"/>
              <a:sym typeface="Nunito"/>
            </a:endParaRPr>
          </a:p>
          <a:p>
            <a:pPr indent="-292100" lvl="0" marL="457200" marR="0" rtl="0" algn="l">
              <a:lnSpc>
                <a:spcPct val="115000"/>
              </a:lnSpc>
              <a:spcBef>
                <a:spcPts val="0"/>
              </a:spcBef>
              <a:spcAft>
                <a:spcPts val="0"/>
              </a:spcAft>
              <a:buClr>
                <a:schemeClr val="dk1"/>
              </a:buClr>
              <a:buSzPts val="1000"/>
              <a:buFont typeface="Arial"/>
              <a:buChar char="●"/>
            </a:pPr>
            <a:r>
              <a:rPr b="0" i="0" lang="en-US" sz="1100" u="none" cap="none" strike="noStrike">
                <a:solidFill>
                  <a:schemeClr val="dk1"/>
                </a:solidFill>
                <a:latin typeface="Nunito"/>
                <a:ea typeface="Nunito"/>
                <a:cs typeface="Nunito"/>
                <a:sym typeface="Nunito"/>
              </a:rPr>
              <a:t>Tatu Enterprises -  No space to  create vent</a:t>
            </a:r>
            <a:endParaRPr b="0" i="0" sz="1100" u="none" cap="none" strike="noStrike">
              <a:solidFill>
                <a:schemeClr val="dk1"/>
              </a:solidFill>
              <a:latin typeface="Nunito"/>
              <a:ea typeface="Nunito"/>
              <a:cs typeface="Nunito"/>
              <a:sym typeface="Nunito"/>
            </a:endParaRPr>
          </a:p>
          <a:p>
            <a:pPr indent="-292100" lvl="0" marL="457200" marR="0" rtl="0" algn="l">
              <a:lnSpc>
                <a:spcPct val="115000"/>
              </a:lnSpc>
              <a:spcBef>
                <a:spcPts val="0"/>
              </a:spcBef>
              <a:spcAft>
                <a:spcPts val="0"/>
              </a:spcAft>
              <a:buClr>
                <a:schemeClr val="dk1"/>
              </a:buClr>
              <a:buSzPts val="1000"/>
              <a:buFont typeface="Arial"/>
              <a:buChar char="●"/>
            </a:pPr>
            <a:r>
              <a:rPr b="0" i="0" lang="en-US" sz="1100" u="none" cap="none" strike="noStrike">
                <a:solidFill>
                  <a:schemeClr val="dk1"/>
                </a:solidFill>
                <a:latin typeface="Nunito"/>
                <a:ea typeface="Nunito"/>
                <a:cs typeface="Nunito"/>
                <a:sym typeface="Nunito"/>
              </a:rPr>
              <a:t>Wambui kerosene pump-   No space to  create vent</a:t>
            </a:r>
            <a:endParaRPr b="0" i="0" sz="10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Nunito"/>
              <a:ea typeface="Nunito"/>
              <a:cs typeface="Nunito"/>
              <a:sym typeface="Nunito"/>
            </a:endParaRPr>
          </a:p>
          <a:p>
            <a:pPr indent="0" lvl="0" marL="457200" marR="0" rtl="0" algn="just">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2"/>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357" name="Google Shape;357;p42"/>
          <p:cNvSpPr txBox="1"/>
          <p:nvPr>
            <p:ph type="title"/>
          </p:nvPr>
        </p:nvSpPr>
        <p:spPr>
          <a:xfrm>
            <a:off x="1161000" y="71868"/>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t>Deployment: Civil Works </a:t>
            </a:r>
            <a:r>
              <a:rPr baseline="30000" lang="en-US" sz="2700">
                <a:solidFill>
                  <a:schemeClr val="hlink"/>
                </a:solidFill>
                <a:uFill>
                  <a:noFill/>
                </a:uFill>
                <a:hlinkClick r:id="rId3"/>
              </a:rPr>
              <a:t>[4]</a:t>
            </a:r>
            <a:endParaRPr/>
          </a:p>
        </p:txBody>
      </p:sp>
      <p:pic>
        <p:nvPicPr>
          <p:cNvPr id="358" name="Google Shape;358;p42" title="Chart"/>
          <p:cNvPicPr preferRelativeResize="0"/>
          <p:nvPr/>
        </p:nvPicPr>
        <p:blipFill rotWithShape="1">
          <a:blip r:embed="rId4">
            <a:alphaModFix/>
          </a:blip>
          <a:srcRect b="0" l="0" r="0" t="0"/>
          <a:stretch/>
        </p:blipFill>
        <p:spPr>
          <a:xfrm>
            <a:off x="109728" y="1069848"/>
            <a:ext cx="5358384" cy="3323930"/>
          </a:xfrm>
          <a:prstGeom prst="rect">
            <a:avLst/>
          </a:prstGeom>
          <a:noFill/>
          <a:ln cap="flat" cmpd="sng" w="9525">
            <a:solidFill>
              <a:srgbClr val="000000"/>
            </a:solidFill>
            <a:prstDash val="solid"/>
            <a:round/>
            <a:headEnd len="sm" w="sm" type="none"/>
            <a:tailEnd len="sm" w="sm" type="none"/>
          </a:ln>
        </p:spPr>
      </p:pic>
      <p:sp>
        <p:nvSpPr>
          <p:cNvPr id="359" name="Google Shape;359;p42"/>
          <p:cNvSpPr txBox="1"/>
          <p:nvPr/>
        </p:nvSpPr>
        <p:spPr>
          <a:xfrm>
            <a:off x="146300" y="4892050"/>
            <a:ext cx="10837500" cy="1468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Nunito"/>
                <a:ea typeface="Nunito"/>
                <a:cs typeface="Nunito"/>
                <a:sym typeface="Nunito"/>
              </a:rPr>
              <a:t>Notes:</a:t>
            </a:r>
            <a:endParaRPr b="0" i="0" sz="10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just">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000"/>
              <a:buFont typeface="Arial"/>
              <a:buNone/>
            </a:pPr>
            <a:r>
              <a:t/>
            </a:r>
            <a:endParaRPr b="0" i="0" sz="1000" u="none" cap="none" strike="noStrike">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Trebuchet MS"/>
              <a:ea typeface="Trebuchet MS"/>
              <a:cs typeface="Trebuchet MS"/>
              <a:sym typeface="Trebuchet MS"/>
            </a:endParaRPr>
          </a:p>
          <a:p>
            <a:pPr indent="0" lvl="0" marL="45720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Nunito"/>
              <a:ea typeface="Nunito"/>
              <a:cs typeface="Nunito"/>
              <a:sym typeface="Nunito"/>
            </a:endParaRPr>
          </a:p>
          <a:p>
            <a:pPr indent="0" lvl="0" marL="45720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3"/>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365" name="Google Shape;365;p43"/>
          <p:cNvSpPr txBox="1"/>
          <p:nvPr/>
        </p:nvSpPr>
        <p:spPr>
          <a:xfrm>
            <a:off x="109325" y="4552150"/>
            <a:ext cx="5638800" cy="33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1" lang="en-US" sz="1100" u="none" cap="none" strike="noStrike">
                <a:solidFill>
                  <a:schemeClr val="dk1"/>
                </a:solidFill>
                <a:latin typeface="Nunito"/>
                <a:ea typeface="Nunito"/>
                <a:cs typeface="Nunito"/>
                <a:sym typeface="Nunito"/>
              </a:rPr>
              <a:t>Distribution - Dropping off a KOKOpoint at agent location</a:t>
            </a:r>
            <a:endParaRPr b="1" i="1" sz="1100" u="none" cap="none" strike="noStrike">
              <a:solidFill>
                <a:srgbClr val="000000"/>
              </a:solidFill>
              <a:latin typeface="Nunito"/>
              <a:ea typeface="Nunito"/>
              <a:cs typeface="Nunito"/>
              <a:sym typeface="Nunito"/>
            </a:endParaRPr>
          </a:p>
        </p:txBody>
      </p:sp>
      <p:sp>
        <p:nvSpPr>
          <p:cNvPr id="366" name="Google Shape;366;p43"/>
          <p:cNvSpPr txBox="1"/>
          <p:nvPr/>
        </p:nvSpPr>
        <p:spPr>
          <a:xfrm>
            <a:off x="151525" y="4906600"/>
            <a:ext cx="5316300" cy="1380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1" i="0" lang="en-US" sz="1200" u="none" cap="none" strike="noStrike">
                <a:solidFill>
                  <a:srgbClr val="000000"/>
                </a:solidFill>
                <a:latin typeface="Nunito"/>
                <a:ea typeface="Nunito"/>
                <a:cs typeface="Nunito"/>
                <a:sym typeface="Nunito"/>
              </a:rPr>
              <a:t>Notes:</a:t>
            </a:r>
            <a:endParaRPr b="1" i="0" sz="1200" u="none" cap="none" strike="noStrike">
              <a:solidFill>
                <a:srgbClr val="000000"/>
              </a:solidFill>
              <a:latin typeface="Nunito"/>
              <a:ea typeface="Nunito"/>
              <a:cs typeface="Nunito"/>
              <a:sym typeface="Nunito"/>
            </a:endParaRPr>
          </a:p>
          <a:p>
            <a:pPr indent="-304800" lvl="0" marL="457200" marR="0" rtl="0" algn="l">
              <a:lnSpc>
                <a:spcPct val="115000"/>
              </a:lnSpc>
              <a:spcBef>
                <a:spcPts val="0"/>
              </a:spcBef>
              <a:spcAft>
                <a:spcPts val="0"/>
              </a:spcAft>
              <a:buClr>
                <a:schemeClr val="dk1"/>
              </a:buClr>
              <a:buSzPts val="1200"/>
              <a:buFont typeface="Nunito"/>
              <a:buChar char="●"/>
            </a:pPr>
            <a:r>
              <a:t/>
            </a:r>
            <a:endParaRPr b="0" i="0" sz="1000" u="none" cap="none" strike="noStrike">
              <a:solidFill>
                <a:srgbClr val="000000"/>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900"/>
              <a:buFont typeface="Arial"/>
              <a:buNone/>
            </a:pPr>
            <a:r>
              <a:t/>
            </a:r>
            <a:endParaRPr b="0" i="0" sz="900" u="none" cap="none" strike="noStrike">
              <a:solidFill>
                <a:srgbClr val="000000"/>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rgbClr val="000000"/>
              </a:solidFill>
              <a:latin typeface="Trebuchet MS"/>
              <a:ea typeface="Trebuchet MS"/>
              <a:cs typeface="Trebuchet MS"/>
              <a:sym typeface="Trebuchet MS"/>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Nunito"/>
              <a:ea typeface="Nunito"/>
              <a:cs typeface="Nunito"/>
              <a:sym typeface="Nunito"/>
            </a:endParaRPr>
          </a:p>
        </p:txBody>
      </p:sp>
      <p:pic>
        <p:nvPicPr>
          <p:cNvPr id="367" name="Google Shape;367;p43" title="Chart"/>
          <p:cNvPicPr preferRelativeResize="0"/>
          <p:nvPr/>
        </p:nvPicPr>
        <p:blipFill rotWithShape="1">
          <a:blip r:embed="rId3">
            <a:alphaModFix/>
          </a:blip>
          <a:srcRect b="0" l="0" r="0" t="0"/>
          <a:stretch/>
        </p:blipFill>
        <p:spPr>
          <a:xfrm>
            <a:off x="109313" y="1065500"/>
            <a:ext cx="5358384" cy="3328415"/>
          </a:xfrm>
          <a:prstGeom prst="rect">
            <a:avLst/>
          </a:prstGeom>
          <a:noFill/>
          <a:ln cap="flat" cmpd="sng" w="9525">
            <a:solidFill>
              <a:srgbClr val="000000"/>
            </a:solidFill>
            <a:prstDash val="solid"/>
            <a:round/>
            <a:headEnd len="sm" w="sm" type="none"/>
            <a:tailEnd len="sm" w="sm" type="none"/>
          </a:ln>
        </p:spPr>
      </p:pic>
      <p:sp>
        <p:nvSpPr>
          <p:cNvPr id="368" name="Google Shape;368;p43"/>
          <p:cNvSpPr txBox="1"/>
          <p:nvPr>
            <p:ph type="title"/>
          </p:nvPr>
        </p:nvSpPr>
        <p:spPr>
          <a:xfrm>
            <a:off x="1161000" y="71868"/>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t>Deployment: Installations </a:t>
            </a:r>
            <a:r>
              <a:rPr baseline="30000" lang="en-US" sz="2700">
                <a:solidFill>
                  <a:schemeClr val="hlink"/>
                </a:solidFill>
                <a:uFill>
                  <a:noFill/>
                </a:uFill>
                <a:hlinkClick r:id="rId4"/>
              </a:rPr>
              <a:t>[5]</a:t>
            </a:r>
            <a:endParaRPr/>
          </a:p>
        </p:txBody>
      </p:sp>
      <p:pic>
        <p:nvPicPr>
          <p:cNvPr id="369" name="Google Shape;369;p43" title="Chart"/>
          <p:cNvPicPr preferRelativeResize="0"/>
          <p:nvPr/>
        </p:nvPicPr>
        <p:blipFill rotWithShape="1">
          <a:blip r:embed="rId5">
            <a:alphaModFix/>
          </a:blip>
          <a:srcRect b="0" l="0" r="0" t="0"/>
          <a:stretch/>
        </p:blipFill>
        <p:spPr>
          <a:xfrm>
            <a:off x="6376500" y="1065500"/>
            <a:ext cx="5638800" cy="3328425"/>
          </a:xfrm>
          <a:prstGeom prst="rect">
            <a:avLst/>
          </a:prstGeom>
          <a:noFill/>
          <a:ln cap="flat" cmpd="sng" w="9525">
            <a:solidFill>
              <a:srgbClr val="000000"/>
            </a:solidFill>
            <a:prstDash val="solid"/>
            <a:round/>
            <a:headEnd len="sm" w="sm" type="none"/>
            <a:tailEnd len="sm" w="sm" type="none"/>
          </a:ln>
        </p:spPr>
      </p:pic>
      <p:sp>
        <p:nvSpPr>
          <p:cNvPr id="370" name="Google Shape;370;p43"/>
          <p:cNvSpPr txBox="1"/>
          <p:nvPr/>
        </p:nvSpPr>
        <p:spPr>
          <a:xfrm>
            <a:off x="6376625" y="4552150"/>
            <a:ext cx="5638800" cy="339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1" lang="en-US" sz="1100" u="none" cap="none" strike="noStrike">
                <a:solidFill>
                  <a:schemeClr val="dk1"/>
                </a:solidFill>
                <a:latin typeface="Nunito"/>
                <a:ea typeface="Nunito"/>
                <a:cs typeface="Nunito"/>
                <a:sym typeface="Nunito"/>
              </a:rPr>
              <a:t>Installation - Functionality tests to get the KOKOpoint ready for fueling and calibration</a:t>
            </a:r>
            <a:endParaRPr b="1" i="1" sz="1100" u="none" cap="none" strike="noStrike">
              <a:solidFill>
                <a:srgbClr val="000000"/>
              </a:solidFill>
              <a:latin typeface="Nunito"/>
              <a:ea typeface="Nunito"/>
              <a:cs typeface="Nunito"/>
              <a:sym typeface="Nunito"/>
            </a:endParaRPr>
          </a:p>
        </p:txBody>
      </p:sp>
      <p:sp>
        <p:nvSpPr>
          <p:cNvPr id="371" name="Google Shape;371;p43"/>
          <p:cNvSpPr txBox="1"/>
          <p:nvPr/>
        </p:nvSpPr>
        <p:spPr>
          <a:xfrm>
            <a:off x="6376500" y="4906600"/>
            <a:ext cx="5638800" cy="16713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Nunito"/>
                <a:ea typeface="Nunito"/>
                <a:cs typeface="Nunito"/>
                <a:sym typeface="Nunito"/>
              </a:rPr>
              <a:t>Notes:</a:t>
            </a:r>
            <a:endParaRPr b="1" i="0" sz="1200" u="none" cap="none" strike="noStrike">
              <a:solidFill>
                <a:schemeClr val="dk1"/>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4"/>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377" name="Google Shape;377;p44"/>
          <p:cNvSpPr txBox="1"/>
          <p:nvPr>
            <p:ph type="title"/>
          </p:nvPr>
        </p:nvSpPr>
        <p:spPr>
          <a:xfrm>
            <a:off x="1161000" y="71868"/>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t>Deployment: Decommissioning </a:t>
            </a:r>
            <a:r>
              <a:rPr baseline="30000" lang="en-US" sz="2700">
                <a:solidFill>
                  <a:schemeClr val="hlink"/>
                </a:solidFill>
                <a:uFill>
                  <a:noFill/>
                </a:uFill>
                <a:hlinkClick r:id="rId3"/>
              </a:rPr>
              <a:t>[6]</a:t>
            </a:r>
            <a:endParaRPr/>
          </a:p>
        </p:txBody>
      </p:sp>
      <p:pic>
        <p:nvPicPr>
          <p:cNvPr id="378" name="Google Shape;378;p44" title="Chart"/>
          <p:cNvPicPr preferRelativeResize="0"/>
          <p:nvPr/>
        </p:nvPicPr>
        <p:blipFill rotWithShape="1">
          <a:blip r:embed="rId4">
            <a:alphaModFix/>
          </a:blip>
          <a:srcRect b="0" l="0" r="0" t="0"/>
          <a:stretch/>
        </p:blipFill>
        <p:spPr>
          <a:xfrm>
            <a:off x="109300" y="1065500"/>
            <a:ext cx="4487325" cy="2869757"/>
          </a:xfrm>
          <a:prstGeom prst="rect">
            <a:avLst/>
          </a:prstGeom>
          <a:noFill/>
          <a:ln cap="flat" cmpd="sng" w="9525">
            <a:solidFill>
              <a:srgbClr val="000000"/>
            </a:solidFill>
            <a:prstDash val="solid"/>
            <a:round/>
            <a:headEnd len="sm" w="sm" type="none"/>
            <a:tailEnd len="sm" w="sm" type="none"/>
          </a:ln>
        </p:spPr>
      </p:pic>
      <p:pic>
        <p:nvPicPr>
          <p:cNvPr id="379" name="Google Shape;379;p44" title="Chart"/>
          <p:cNvPicPr preferRelativeResize="0"/>
          <p:nvPr/>
        </p:nvPicPr>
        <p:blipFill rotWithShape="1">
          <a:blip r:embed="rId5">
            <a:alphaModFix/>
          </a:blip>
          <a:srcRect b="0" l="0" r="0" t="0"/>
          <a:stretch/>
        </p:blipFill>
        <p:spPr>
          <a:xfrm>
            <a:off x="4751625" y="1065500"/>
            <a:ext cx="7279600" cy="3635625"/>
          </a:xfrm>
          <a:prstGeom prst="rect">
            <a:avLst/>
          </a:prstGeom>
          <a:noFill/>
          <a:ln cap="flat" cmpd="sng" w="9525">
            <a:solidFill>
              <a:srgbClr val="000000"/>
            </a:solidFill>
            <a:prstDash val="solid"/>
            <a:round/>
            <a:headEnd len="sm" w="sm" type="none"/>
            <a:tailEnd len="sm" w="sm" type="none"/>
          </a:ln>
        </p:spPr>
      </p:pic>
      <p:sp>
        <p:nvSpPr>
          <p:cNvPr id="380" name="Google Shape;380;p44"/>
          <p:cNvSpPr txBox="1"/>
          <p:nvPr/>
        </p:nvSpPr>
        <p:spPr>
          <a:xfrm>
            <a:off x="109300" y="4910850"/>
            <a:ext cx="6760500" cy="1490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0" i="0" lang="en-US" sz="1200" u="none" cap="none" strike="noStrike">
                <a:solidFill>
                  <a:schemeClr val="dk1"/>
                </a:solidFill>
                <a:latin typeface="Nunito"/>
                <a:ea typeface="Nunito"/>
                <a:cs typeface="Nunito"/>
                <a:sym typeface="Nunito"/>
              </a:rPr>
              <a:t>Notes:</a:t>
            </a:r>
            <a:endParaRPr b="0" i="0" sz="1200" u="none" cap="none" strike="noStrike">
              <a:solidFill>
                <a:schemeClr val="dk1"/>
              </a:solidFill>
              <a:latin typeface="Nunito"/>
              <a:ea typeface="Nunito"/>
              <a:cs typeface="Nunito"/>
              <a:sym typeface="Nunito"/>
            </a:endParaRPr>
          </a:p>
          <a:p>
            <a:pPr indent="-304800" lvl="0" marL="457200" marR="0" rtl="0" algn="l">
              <a:lnSpc>
                <a:spcPct val="115000"/>
              </a:lnSpc>
              <a:spcBef>
                <a:spcPts val="0"/>
              </a:spcBef>
              <a:spcAft>
                <a:spcPts val="0"/>
              </a:spcAft>
              <a:buClr>
                <a:schemeClr val="dk1"/>
              </a:buClr>
              <a:buSzPts val="1200"/>
              <a:buFont typeface="Nunito"/>
              <a:buChar char="●"/>
            </a:pPr>
            <a:r>
              <a:t/>
            </a:r>
            <a:endParaRPr b="0" i="0" sz="1200" u="none" cap="none" strike="noStrike">
              <a:solidFill>
                <a:schemeClr val="dk1"/>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5"/>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386" name="Google Shape;386;p45"/>
          <p:cNvSpPr txBox="1"/>
          <p:nvPr>
            <p:ph type="title"/>
          </p:nvPr>
        </p:nvSpPr>
        <p:spPr>
          <a:xfrm>
            <a:off x="1161000" y="71868"/>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t>Deployment: Overall Status </a:t>
            </a:r>
            <a:r>
              <a:rPr baseline="30000" lang="en-US" sz="2700">
                <a:solidFill>
                  <a:schemeClr val="hlink"/>
                </a:solidFill>
                <a:uFill>
                  <a:noFill/>
                </a:uFill>
                <a:hlinkClick r:id="rId3"/>
              </a:rPr>
              <a:t>[7]</a:t>
            </a:r>
            <a:endParaRPr/>
          </a:p>
        </p:txBody>
      </p:sp>
      <p:pic>
        <p:nvPicPr>
          <p:cNvPr id="387" name="Google Shape;387;p45" title="Chart"/>
          <p:cNvPicPr preferRelativeResize="0"/>
          <p:nvPr/>
        </p:nvPicPr>
        <p:blipFill rotWithShape="1">
          <a:blip r:embed="rId4">
            <a:alphaModFix/>
          </a:blip>
          <a:srcRect b="0" l="0" r="0" t="0"/>
          <a:stretch/>
        </p:blipFill>
        <p:spPr>
          <a:xfrm>
            <a:off x="109300" y="1065500"/>
            <a:ext cx="6619299" cy="3825950"/>
          </a:xfrm>
          <a:prstGeom prst="rect">
            <a:avLst/>
          </a:prstGeom>
          <a:noFill/>
          <a:ln cap="flat" cmpd="sng" w="9525">
            <a:solidFill>
              <a:srgbClr val="000000"/>
            </a:solidFill>
            <a:prstDash val="solid"/>
            <a:round/>
            <a:headEnd len="sm" w="sm" type="none"/>
            <a:tailEnd len="sm" w="sm" type="none"/>
          </a:ln>
        </p:spPr>
      </p:pic>
      <p:pic>
        <p:nvPicPr>
          <p:cNvPr id="388" name="Google Shape;388;p45" title="Chart"/>
          <p:cNvPicPr preferRelativeResize="0"/>
          <p:nvPr/>
        </p:nvPicPr>
        <p:blipFill rotWithShape="1">
          <a:blip r:embed="rId5">
            <a:alphaModFix/>
          </a:blip>
          <a:srcRect b="0" l="0" r="0" t="0"/>
          <a:stretch/>
        </p:blipFill>
        <p:spPr>
          <a:xfrm>
            <a:off x="6869950" y="1065500"/>
            <a:ext cx="5145275" cy="3825949"/>
          </a:xfrm>
          <a:prstGeom prst="rect">
            <a:avLst/>
          </a:prstGeom>
          <a:noFill/>
          <a:ln cap="flat" cmpd="sng" w="9525">
            <a:solidFill>
              <a:srgbClr val="000000"/>
            </a:solidFill>
            <a:prstDash val="solid"/>
            <a:round/>
            <a:headEnd len="sm" w="sm" type="none"/>
            <a:tailEnd len="sm" w="sm" type="none"/>
          </a:ln>
        </p:spPr>
      </p:pic>
      <p:sp>
        <p:nvSpPr>
          <p:cNvPr id="389" name="Google Shape;389;p45"/>
          <p:cNvSpPr txBox="1"/>
          <p:nvPr/>
        </p:nvSpPr>
        <p:spPr>
          <a:xfrm>
            <a:off x="142950" y="4891450"/>
            <a:ext cx="7040100" cy="1509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1" i="0" lang="en-US" sz="1200" u="none" cap="none" strike="noStrike">
                <a:solidFill>
                  <a:srgbClr val="000000"/>
                </a:solidFill>
                <a:latin typeface="Nunito"/>
                <a:ea typeface="Nunito"/>
                <a:cs typeface="Nunito"/>
                <a:sym typeface="Nunito"/>
              </a:rPr>
              <a:t>Notes:</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Delivered		KOKOpoints sitting in shops</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Installed		KOKOpoints installed and ready to be fueled</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Calibrated		Internal calibration by KOKO</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SG Sealed 		KOKOpoints with calibration &amp; seal from Systems Group Ltd</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W&amp;M Sealed 	KOKOpoints with calibration seal from W&amp;M</a:t>
            </a:r>
            <a:endParaRPr b="0" i="0" sz="1200" u="none" cap="none" strike="noStrike">
              <a:solidFill>
                <a:schemeClr val="dk1"/>
              </a:solidFill>
              <a:latin typeface="Nunito"/>
              <a:ea typeface="Nunito"/>
              <a:cs typeface="Nunito"/>
              <a:sym typeface="Nunito"/>
            </a:endParaRPr>
          </a:p>
          <a:p>
            <a:pPr indent="-304800" lvl="0" marL="457200" marR="0" rtl="0" algn="just">
              <a:lnSpc>
                <a:spcPct val="100000"/>
              </a:lnSpc>
              <a:spcBef>
                <a:spcPts val="0"/>
              </a:spcBef>
              <a:spcAft>
                <a:spcPts val="0"/>
              </a:spcAft>
              <a:buClr>
                <a:schemeClr val="dk1"/>
              </a:buClr>
              <a:buSzPts val="1200"/>
              <a:buFont typeface="Nunito"/>
              <a:buChar char="●"/>
            </a:pPr>
            <a:r>
              <a:rPr b="0" i="0" lang="en-US" sz="1200" u="none" cap="none" strike="noStrike">
                <a:solidFill>
                  <a:schemeClr val="dk1"/>
                </a:solidFill>
                <a:latin typeface="Nunito"/>
                <a:ea typeface="Nunito"/>
                <a:cs typeface="Nunito"/>
                <a:sym typeface="Nunito"/>
              </a:rPr>
              <a:t>Commissioned	KOKOpoints ready for use by customers</a:t>
            </a:r>
            <a:endParaRPr b="0" i="0" sz="1200" u="none" cap="none" strike="noStrike">
              <a:solidFill>
                <a:schemeClr val="dk1"/>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6"/>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396" name="Google Shape;396;p46"/>
          <p:cNvSpPr txBox="1"/>
          <p:nvPr>
            <p:ph type="title"/>
          </p:nvPr>
        </p:nvSpPr>
        <p:spPr>
          <a:xfrm>
            <a:off x="1161000" y="71868"/>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Calibration: Maintenance Tickets </a:t>
            </a:r>
            <a:r>
              <a:rPr baseline="30000" lang="en-US" sz="2700">
                <a:solidFill>
                  <a:schemeClr val="hlink"/>
                </a:solidFill>
                <a:uFill>
                  <a:noFill/>
                </a:uFill>
                <a:hlinkClick r:id="rId3"/>
              </a:rPr>
              <a:t>[8]</a:t>
            </a:r>
            <a:r>
              <a:rPr lang="en-US"/>
              <a:t> </a:t>
            </a:r>
            <a:endParaRPr/>
          </a:p>
        </p:txBody>
      </p:sp>
      <p:pic>
        <p:nvPicPr>
          <p:cNvPr id="397" name="Google Shape;397;p46" title="Chart"/>
          <p:cNvPicPr preferRelativeResize="0"/>
          <p:nvPr/>
        </p:nvPicPr>
        <p:blipFill rotWithShape="1">
          <a:blip r:embed="rId4">
            <a:alphaModFix/>
          </a:blip>
          <a:srcRect b="0" l="0" r="0" t="0"/>
          <a:stretch/>
        </p:blipFill>
        <p:spPr>
          <a:xfrm>
            <a:off x="6041350" y="1065500"/>
            <a:ext cx="5973874" cy="3728251"/>
          </a:xfrm>
          <a:prstGeom prst="rect">
            <a:avLst/>
          </a:prstGeom>
          <a:noFill/>
          <a:ln cap="flat" cmpd="sng" w="9525">
            <a:solidFill>
              <a:srgbClr val="000000"/>
            </a:solidFill>
            <a:prstDash val="solid"/>
            <a:round/>
            <a:headEnd len="sm" w="sm" type="none"/>
            <a:tailEnd len="sm" w="sm" type="none"/>
          </a:ln>
        </p:spPr>
      </p:pic>
      <p:pic>
        <p:nvPicPr>
          <p:cNvPr id="398" name="Google Shape;398;p46" title="Chart"/>
          <p:cNvPicPr preferRelativeResize="0"/>
          <p:nvPr/>
        </p:nvPicPr>
        <p:blipFill rotWithShape="1">
          <a:blip r:embed="rId5">
            <a:alphaModFix/>
          </a:blip>
          <a:srcRect b="0" l="0" r="0" t="0"/>
          <a:stretch/>
        </p:blipFill>
        <p:spPr>
          <a:xfrm>
            <a:off x="109300" y="1065500"/>
            <a:ext cx="5673726" cy="3728252"/>
          </a:xfrm>
          <a:prstGeom prst="rect">
            <a:avLst/>
          </a:prstGeom>
          <a:noFill/>
          <a:ln cap="flat" cmpd="sng" w="9525">
            <a:solidFill>
              <a:srgbClr val="000000"/>
            </a:solidFill>
            <a:prstDash val="solid"/>
            <a:round/>
            <a:headEnd len="sm" w="sm" type="none"/>
            <a:tailEnd len="sm" w="sm" type="none"/>
          </a:ln>
        </p:spPr>
      </p:pic>
      <p:sp>
        <p:nvSpPr>
          <p:cNvPr id="399" name="Google Shape;399;p46"/>
          <p:cNvSpPr txBox="1"/>
          <p:nvPr/>
        </p:nvSpPr>
        <p:spPr>
          <a:xfrm>
            <a:off x="142950" y="4891450"/>
            <a:ext cx="7040100" cy="1509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1" i="0" lang="en-US" sz="1200" u="none" cap="none" strike="noStrike">
                <a:solidFill>
                  <a:srgbClr val="000000"/>
                </a:solidFill>
                <a:latin typeface="Nunito"/>
                <a:ea typeface="Nunito"/>
                <a:cs typeface="Nunito"/>
                <a:sym typeface="Nunito"/>
              </a:rPr>
              <a:t>Notes: </a:t>
            </a:r>
            <a:endParaRPr b="1" i="0" sz="1200" u="none" cap="none" strike="noStrike">
              <a:solidFill>
                <a:srgbClr val="000000"/>
              </a:solidFill>
              <a:latin typeface="Nunito"/>
              <a:ea typeface="Nunito"/>
              <a:cs typeface="Nunito"/>
              <a:sym typeface="Nunito"/>
            </a:endParaRPr>
          </a:p>
          <a:p>
            <a:pPr indent="-304800" lvl="0" marL="457200" marR="0" rtl="0" algn="just">
              <a:lnSpc>
                <a:spcPct val="100000"/>
              </a:lnSpc>
              <a:spcBef>
                <a:spcPts val="0"/>
              </a:spcBef>
              <a:spcAft>
                <a:spcPts val="0"/>
              </a:spcAft>
              <a:buClr>
                <a:srgbClr val="000000"/>
              </a:buClr>
              <a:buSzPts val="1200"/>
              <a:buFont typeface="Nunito"/>
              <a:buChar char="●"/>
            </a:pPr>
            <a:r>
              <a:rPr b="0" i="0" lang="en-US" sz="1200" u="none" cap="none" strike="noStrike">
                <a:solidFill>
                  <a:schemeClr val="dk1"/>
                </a:solidFill>
                <a:latin typeface="Nunito"/>
                <a:ea typeface="Nunito"/>
                <a:cs typeface="Nunito"/>
                <a:sym typeface="Nunito"/>
              </a:rPr>
              <a:t>Timko Agency 1 - Ticket allocated late</a:t>
            </a:r>
            <a:endParaRPr b="1" i="0" sz="1200" u="none" cap="none" strike="noStrike">
              <a:solidFill>
                <a:srgbClr val="000000"/>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100"/>
              <a:buFont typeface="Arial"/>
              <a:buNone/>
            </a:pPr>
            <a:r>
              <a:t/>
            </a:r>
            <a:endParaRPr b="1" i="0" sz="1200" u="none" cap="none" strike="noStrike">
              <a:solidFill>
                <a:srgbClr val="000000"/>
              </a:solidFill>
              <a:latin typeface="Nunito"/>
              <a:ea typeface="Nunito"/>
              <a:cs typeface="Nunito"/>
              <a:sym typeface="Nunito"/>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Nunito"/>
              <a:ea typeface="Nunito"/>
              <a:cs typeface="Nunito"/>
              <a:sym typeface="Nunito"/>
            </a:endParaRPr>
          </a:p>
          <a:p>
            <a:pPr indent="0" lvl="0" marL="0" marR="0" rtl="0" algn="just">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